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545" r:id="rId2"/>
    <p:sldId id="555" r:id="rId3"/>
    <p:sldId id="549" r:id="rId4"/>
    <p:sldId id="551" r:id="rId5"/>
    <p:sldId id="550" r:id="rId6"/>
    <p:sldId id="553" r:id="rId7"/>
    <p:sldId id="554" r:id="rId8"/>
    <p:sldId id="552" r:id="rId9"/>
    <p:sldId id="294" r:id="rId10"/>
    <p:sldId id="548" r:id="rId11"/>
    <p:sldId id="260" r:id="rId12"/>
    <p:sldId id="292" r:id="rId13"/>
    <p:sldId id="293" r:id="rId14"/>
    <p:sldId id="561" r:id="rId15"/>
    <p:sldId id="557" r:id="rId16"/>
    <p:sldId id="560" r:id="rId17"/>
    <p:sldId id="559" r:id="rId18"/>
    <p:sldId id="558" r:id="rId19"/>
    <p:sldId id="562" r:id="rId20"/>
    <p:sldId id="563" r:id="rId21"/>
    <p:sldId id="256" r:id="rId22"/>
    <p:sldId id="488" r:id="rId23"/>
    <p:sldId id="480" r:id="rId24"/>
    <p:sldId id="484" r:id="rId25"/>
    <p:sldId id="481" r:id="rId26"/>
    <p:sldId id="485" r:id="rId27"/>
    <p:sldId id="486" r:id="rId28"/>
    <p:sldId id="489" r:id="rId29"/>
    <p:sldId id="411" r:id="rId30"/>
    <p:sldId id="487" r:id="rId31"/>
    <p:sldId id="490" r:id="rId32"/>
    <p:sldId id="493" r:id="rId33"/>
    <p:sldId id="492" r:id="rId34"/>
    <p:sldId id="494" r:id="rId35"/>
    <p:sldId id="271" r:id="rId3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-3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y.THINK-X301\Documents\Seminars\NTA%20slides\Support%20system\support%20syste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dy.THINK-X301\Documents\Seminars\NTA%20slides\Triangles\Tg%20Tf%20A%20triangle.xls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Public Transfers</c:v>
                </c:pt>
              </c:strCache>
            </c:strRef>
          </c:tx>
          <c:invertIfNegative val="0"/>
          <c:cat>
            <c:strRef>
              <c:f>Sheet1!$B$3:$CN$3</c:f>
              <c:strCach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90+</c:v>
                </c:pt>
              </c:strCache>
            </c:strRef>
          </c:cat>
          <c:val>
            <c:numRef>
              <c:f>Sheet1!$B$4:$CN$4</c:f>
              <c:numCache>
                <c:formatCode>General</c:formatCode>
                <c:ptCount val="91"/>
                <c:pt idx="0">
                  <c:v>666.2731778918898</c:v>
                </c:pt>
                <c:pt idx="1">
                  <c:v>514.5805331662176</c:v>
                </c:pt>
                <c:pt idx="2">
                  <c:v>530.8982339435142</c:v>
                </c:pt>
                <c:pt idx="3">
                  <c:v>585.5299897112712</c:v>
                </c:pt>
                <c:pt idx="4">
                  <c:v>674.1143566859054</c:v>
                </c:pt>
                <c:pt idx="5">
                  <c:v>699.8443737822812</c:v>
                </c:pt>
                <c:pt idx="6">
                  <c:v>1704.337502819099</c:v>
                </c:pt>
                <c:pt idx="7">
                  <c:v>1683.696607944275</c:v>
                </c:pt>
                <c:pt idx="8">
                  <c:v>1650.37098771416</c:v>
                </c:pt>
                <c:pt idx="9">
                  <c:v>1692.99546628377</c:v>
                </c:pt>
                <c:pt idx="10">
                  <c:v>1635.078913058228</c:v>
                </c:pt>
                <c:pt idx="11">
                  <c:v>1627.695012811925</c:v>
                </c:pt>
                <c:pt idx="12">
                  <c:v>1749.671733917675</c:v>
                </c:pt>
                <c:pt idx="13">
                  <c:v>1729.230081340022</c:v>
                </c:pt>
                <c:pt idx="14">
                  <c:v>1755.907063195941</c:v>
                </c:pt>
                <c:pt idx="15">
                  <c:v>1655.292502486895</c:v>
                </c:pt>
                <c:pt idx="16">
                  <c:v>1649.333730154834</c:v>
                </c:pt>
                <c:pt idx="17">
                  <c:v>1624.96133826282</c:v>
                </c:pt>
                <c:pt idx="18">
                  <c:v>782.7254975884465</c:v>
                </c:pt>
                <c:pt idx="19">
                  <c:v>636.5910096192725</c:v>
                </c:pt>
                <c:pt idx="20">
                  <c:v>419.757676045438</c:v>
                </c:pt>
                <c:pt idx="21">
                  <c:v>289.1828388486206</c:v>
                </c:pt>
                <c:pt idx="22">
                  <c:v>-176.0377475802226</c:v>
                </c:pt>
                <c:pt idx="23">
                  <c:v>-369.1565675794571</c:v>
                </c:pt>
                <c:pt idx="24">
                  <c:v>-693.0239804738865</c:v>
                </c:pt>
                <c:pt idx="25">
                  <c:v>-872.7701521492175</c:v>
                </c:pt>
                <c:pt idx="26">
                  <c:v>-1022.162663315513</c:v>
                </c:pt>
                <c:pt idx="27">
                  <c:v>-1183.414736180831</c:v>
                </c:pt>
                <c:pt idx="28">
                  <c:v>-1321.12966247704</c:v>
                </c:pt>
                <c:pt idx="29">
                  <c:v>-1435.134431606313</c:v>
                </c:pt>
                <c:pt idx="30">
                  <c:v>-1544.669551704811</c:v>
                </c:pt>
                <c:pt idx="31">
                  <c:v>-1597.037494945329</c:v>
                </c:pt>
                <c:pt idx="32">
                  <c:v>-1623.834321400632</c:v>
                </c:pt>
                <c:pt idx="33">
                  <c:v>-1645.995981998412</c:v>
                </c:pt>
                <c:pt idx="34">
                  <c:v>-1655.413853773053</c:v>
                </c:pt>
                <c:pt idx="35">
                  <c:v>-1730.10356661436</c:v>
                </c:pt>
                <c:pt idx="36">
                  <c:v>-1772.860994199654</c:v>
                </c:pt>
                <c:pt idx="37">
                  <c:v>-1831.747577951216</c:v>
                </c:pt>
                <c:pt idx="38">
                  <c:v>-1482.849241160832</c:v>
                </c:pt>
                <c:pt idx="39">
                  <c:v>-1950.208026227323</c:v>
                </c:pt>
                <c:pt idx="40">
                  <c:v>-1865.082412722933</c:v>
                </c:pt>
                <c:pt idx="41">
                  <c:v>-1861.480353300065</c:v>
                </c:pt>
                <c:pt idx="42">
                  <c:v>-1844.230896908105</c:v>
                </c:pt>
                <c:pt idx="43">
                  <c:v>-1898.137403941757</c:v>
                </c:pt>
                <c:pt idx="44">
                  <c:v>-1964.91202936561</c:v>
                </c:pt>
                <c:pt idx="45">
                  <c:v>-2077.916503759484</c:v>
                </c:pt>
                <c:pt idx="46">
                  <c:v>-2117.542908714714</c:v>
                </c:pt>
                <c:pt idx="47">
                  <c:v>-2160.696283101979</c:v>
                </c:pt>
                <c:pt idx="48">
                  <c:v>-2273.28972786188</c:v>
                </c:pt>
                <c:pt idx="49">
                  <c:v>-2330.495813801432</c:v>
                </c:pt>
                <c:pt idx="50">
                  <c:v>-2320.76484316263</c:v>
                </c:pt>
                <c:pt idx="51">
                  <c:v>-2466.031865547707</c:v>
                </c:pt>
                <c:pt idx="52">
                  <c:v>-2546.307827450165</c:v>
                </c:pt>
                <c:pt idx="53">
                  <c:v>-2748.917997798504</c:v>
                </c:pt>
                <c:pt idx="54">
                  <c:v>-2993.540583378408</c:v>
                </c:pt>
                <c:pt idx="55">
                  <c:v>-3207.238563886604</c:v>
                </c:pt>
                <c:pt idx="56">
                  <c:v>-3127.051875923228</c:v>
                </c:pt>
                <c:pt idx="57">
                  <c:v>-2948.707268785889</c:v>
                </c:pt>
                <c:pt idx="58">
                  <c:v>-1528.331853557793</c:v>
                </c:pt>
                <c:pt idx="59">
                  <c:v>-1239.255552285653</c:v>
                </c:pt>
                <c:pt idx="60">
                  <c:v>-987.4147016240852</c:v>
                </c:pt>
                <c:pt idx="61">
                  <c:v>-271.5188047065425</c:v>
                </c:pt>
                <c:pt idx="62">
                  <c:v>399.6657895843517</c:v>
                </c:pt>
                <c:pt idx="63">
                  <c:v>894.8155926539686</c:v>
                </c:pt>
                <c:pt idx="64">
                  <c:v>1208.144267820626</c:v>
                </c:pt>
                <c:pt idx="65">
                  <c:v>1262.649233036371</c:v>
                </c:pt>
                <c:pt idx="66">
                  <c:v>1566.996434896266</c:v>
                </c:pt>
                <c:pt idx="67">
                  <c:v>1880.561466502344</c:v>
                </c:pt>
                <c:pt idx="68">
                  <c:v>2040.164163367969</c:v>
                </c:pt>
                <c:pt idx="69">
                  <c:v>2063.501401134494</c:v>
                </c:pt>
                <c:pt idx="70">
                  <c:v>2031.613176003628</c:v>
                </c:pt>
                <c:pt idx="71">
                  <c:v>2126.367346481001</c:v>
                </c:pt>
                <c:pt idx="72">
                  <c:v>2152.722094296257</c:v>
                </c:pt>
                <c:pt idx="73">
                  <c:v>2145.704678939675</c:v>
                </c:pt>
                <c:pt idx="74">
                  <c:v>2060.383641296885</c:v>
                </c:pt>
                <c:pt idx="75">
                  <c:v>2017.07789853177</c:v>
                </c:pt>
                <c:pt idx="76">
                  <c:v>1938.458152011726</c:v>
                </c:pt>
                <c:pt idx="77">
                  <c:v>1842.10171382973</c:v>
                </c:pt>
                <c:pt idx="78">
                  <c:v>1806.614908790922</c:v>
                </c:pt>
                <c:pt idx="79">
                  <c:v>1661.131928420092</c:v>
                </c:pt>
                <c:pt idx="80">
                  <c:v>1489.111043349767</c:v>
                </c:pt>
                <c:pt idx="81">
                  <c:v>1369.875007012672</c:v>
                </c:pt>
                <c:pt idx="82">
                  <c:v>1306.280115447073</c:v>
                </c:pt>
                <c:pt idx="83">
                  <c:v>1220.392323906077</c:v>
                </c:pt>
                <c:pt idx="84">
                  <c:v>1228.02640218106</c:v>
                </c:pt>
                <c:pt idx="85">
                  <c:v>935.3166338377554</c:v>
                </c:pt>
                <c:pt idx="86">
                  <c:v>896.3076762394273</c:v>
                </c:pt>
                <c:pt idx="87">
                  <c:v>855.3475765385152</c:v>
                </c:pt>
                <c:pt idx="88">
                  <c:v>799.751949180985</c:v>
                </c:pt>
                <c:pt idx="89">
                  <c:v>713.3566852823452</c:v>
                </c:pt>
                <c:pt idx="90">
                  <c:v>2815.908695077067</c:v>
                </c:pt>
              </c:numCache>
            </c:numRef>
          </c:val>
        </c:ser>
        <c:ser>
          <c:idx val="1"/>
          <c:order val="1"/>
          <c:tx>
            <c:strRef>
              <c:f>Sheet1!$A$5</c:f>
              <c:strCache>
                <c:ptCount val="1"/>
                <c:pt idx="0">
                  <c:v>Private Transfers</c:v>
                </c:pt>
              </c:strCache>
            </c:strRef>
          </c:tx>
          <c:invertIfNegative val="0"/>
          <c:cat>
            <c:strRef>
              <c:f>Sheet1!$B$3:$CN$3</c:f>
              <c:strCach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90+</c:v>
                </c:pt>
              </c:strCache>
            </c:strRef>
          </c:cat>
          <c:val>
            <c:numRef>
              <c:f>Sheet1!$B$5:$CN$5</c:f>
              <c:numCache>
                <c:formatCode>General</c:formatCode>
                <c:ptCount val="91"/>
                <c:pt idx="0">
                  <c:v>924.5910504121106</c:v>
                </c:pt>
                <c:pt idx="1">
                  <c:v>806.2174093107468</c:v>
                </c:pt>
                <c:pt idx="2">
                  <c:v>863.679658001607</c:v>
                </c:pt>
                <c:pt idx="3">
                  <c:v>953.0355631058997</c:v>
                </c:pt>
                <c:pt idx="4">
                  <c:v>1005.529763813402</c:v>
                </c:pt>
                <c:pt idx="5">
                  <c:v>1019.085730251898</c:v>
                </c:pt>
                <c:pt idx="6">
                  <c:v>988.4350998460601</c:v>
                </c:pt>
                <c:pt idx="7">
                  <c:v>923.9824338353184</c:v>
                </c:pt>
                <c:pt idx="8">
                  <c:v>979.2185894349762</c:v>
                </c:pt>
                <c:pt idx="9">
                  <c:v>1081.786871018463</c:v>
                </c:pt>
                <c:pt idx="10">
                  <c:v>1203.290022687468</c:v>
                </c:pt>
                <c:pt idx="11">
                  <c:v>1279.365330038272</c:v>
                </c:pt>
                <c:pt idx="12">
                  <c:v>1378.414459211272</c:v>
                </c:pt>
                <c:pt idx="13">
                  <c:v>1525.289224089208</c:v>
                </c:pt>
                <c:pt idx="14">
                  <c:v>1722.781396945764</c:v>
                </c:pt>
                <c:pt idx="15">
                  <c:v>1946.299419053761</c:v>
                </c:pt>
                <c:pt idx="16">
                  <c:v>2123.56140119354</c:v>
                </c:pt>
                <c:pt idx="17">
                  <c:v>2530.27882009108</c:v>
                </c:pt>
                <c:pt idx="18">
                  <c:v>2714.487035147751</c:v>
                </c:pt>
                <c:pt idx="19">
                  <c:v>2655.953595417676</c:v>
                </c:pt>
                <c:pt idx="20">
                  <c:v>2572.945174303924</c:v>
                </c:pt>
                <c:pt idx="21">
                  <c:v>2330.285041407368</c:v>
                </c:pt>
                <c:pt idx="22">
                  <c:v>1737.438719516285</c:v>
                </c:pt>
                <c:pt idx="23">
                  <c:v>1233.686416567454</c:v>
                </c:pt>
                <c:pt idx="24">
                  <c:v>929.4590261874974</c:v>
                </c:pt>
                <c:pt idx="25">
                  <c:v>686.5281099665332</c:v>
                </c:pt>
                <c:pt idx="26">
                  <c:v>499.195687608958</c:v>
                </c:pt>
                <c:pt idx="27">
                  <c:v>371.0432368210999</c:v>
                </c:pt>
                <c:pt idx="28">
                  <c:v>276.8426875540187</c:v>
                </c:pt>
                <c:pt idx="29">
                  <c:v>151.7650146086035</c:v>
                </c:pt>
                <c:pt idx="30">
                  <c:v>-1.116328361115495</c:v>
                </c:pt>
                <c:pt idx="31">
                  <c:v>-133.324580500981</c:v>
                </c:pt>
                <c:pt idx="32">
                  <c:v>-258.5738209124933</c:v>
                </c:pt>
                <c:pt idx="33">
                  <c:v>-419.931169292705</c:v>
                </c:pt>
                <c:pt idx="34">
                  <c:v>-554.3437431846693</c:v>
                </c:pt>
                <c:pt idx="35">
                  <c:v>-698.5211491021627</c:v>
                </c:pt>
                <c:pt idx="36">
                  <c:v>-828.2581053460785</c:v>
                </c:pt>
                <c:pt idx="37">
                  <c:v>-1012.00163225429</c:v>
                </c:pt>
                <c:pt idx="38">
                  <c:v>-878.4353502785545</c:v>
                </c:pt>
                <c:pt idx="39">
                  <c:v>-1238.977240567431</c:v>
                </c:pt>
                <c:pt idx="40">
                  <c:v>-1323.597653360734</c:v>
                </c:pt>
                <c:pt idx="41">
                  <c:v>-1420.100397154194</c:v>
                </c:pt>
                <c:pt idx="42">
                  <c:v>-1485.097414424622</c:v>
                </c:pt>
                <c:pt idx="43">
                  <c:v>-1623.689916871012</c:v>
                </c:pt>
                <c:pt idx="44">
                  <c:v>-1705.367638373604</c:v>
                </c:pt>
                <c:pt idx="45">
                  <c:v>-1789.879189976554</c:v>
                </c:pt>
                <c:pt idx="46">
                  <c:v>-1871.001683131197</c:v>
                </c:pt>
                <c:pt idx="47">
                  <c:v>-1874.304424156838</c:v>
                </c:pt>
                <c:pt idx="48">
                  <c:v>-1984.690837261732</c:v>
                </c:pt>
                <c:pt idx="49">
                  <c:v>-2037.073635838139</c:v>
                </c:pt>
                <c:pt idx="50">
                  <c:v>-1986.62898372338</c:v>
                </c:pt>
                <c:pt idx="51">
                  <c:v>-1893.235675923044</c:v>
                </c:pt>
                <c:pt idx="52">
                  <c:v>-1860.21038957317</c:v>
                </c:pt>
                <c:pt idx="53">
                  <c:v>-1802.532841498251</c:v>
                </c:pt>
                <c:pt idx="54">
                  <c:v>-1670.812524307563</c:v>
                </c:pt>
                <c:pt idx="55">
                  <c:v>-1546.972550732047</c:v>
                </c:pt>
                <c:pt idx="56">
                  <c:v>-1317.40710410659</c:v>
                </c:pt>
                <c:pt idx="57">
                  <c:v>-1059.18837972348</c:v>
                </c:pt>
                <c:pt idx="58">
                  <c:v>-506.0904226164615</c:v>
                </c:pt>
                <c:pt idx="59">
                  <c:v>-534.048171266196</c:v>
                </c:pt>
                <c:pt idx="60">
                  <c:v>-598.9131373342977</c:v>
                </c:pt>
                <c:pt idx="61">
                  <c:v>-542.238789756946</c:v>
                </c:pt>
                <c:pt idx="62">
                  <c:v>-500.7132192078215</c:v>
                </c:pt>
                <c:pt idx="63">
                  <c:v>-484.4094016402368</c:v>
                </c:pt>
                <c:pt idx="64">
                  <c:v>-440.1442770255478</c:v>
                </c:pt>
                <c:pt idx="65">
                  <c:v>-404.2266766846146</c:v>
                </c:pt>
                <c:pt idx="66">
                  <c:v>-430.9694481453962</c:v>
                </c:pt>
                <c:pt idx="67">
                  <c:v>-460.2018990862871</c:v>
                </c:pt>
                <c:pt idx="68">
                  <c:v>-458.2707691172342</c:v>
                </c:pt>
                <c:pt idx="69">
                  <c:v>-405.3533895513148</c:v>
                </c:pt>
                <c:pt idx="70">
                  <c:v>-337.7080498107244</c:v>
                </c:pt>
                <c:pt idx="71">
                  <c:v>-296.3262385675306</c:v>
                </c:pt>
                <c:pt idx="72">
                  <c:v>-269.6108307068614</c:v>
                </c:pt>
                <c:pt idx="73">
                  <c:v>-230.0220734701484</c:v>
                </c:pt>
                <c:pt idx="74">
                  <c:v>-143.4176938967948</c:v>
                </c:pt>
                <c:pt idx="75">
                  <c:v>-86.20749789865555</c:v>
                </c:pt>
                <c:pt idx="76">
                  <c:v>-59.43088963344728</c:v>
                </c:pt>
                <c:pt idx="77">
                  <c:v>31.43234334096442</c:v>
                </c:pt>
                <c:pt idx="78">
                  <c:v>96.4999282799742</c:v>
                </c:pt>
                <c:pt idx="79">
                  <c:v>114.830814359231</c:v>
                </c:pt>
                <c:pt idx="80">
                  <c:v>180.0563805711783</c:v>
                </c:pt>
                <c:pt idx="81">
                  <c:v>219.126376367488</c:v>
                </c:pt>
                <c:pt idx="82">
                  <c:v>254.1875765380506</c:v>
                </c:pt>
                <c:pt idx="83">
                  <c:v>269.5783744340653</c:v>
                </c:pt>
                <c:pt idx="84">
                  <c:v>304.7735769988023</c:v>
                </c:pt>
                <c:pt idx="85">
                  <c:v>257.0876000002196</c:v>
                </c:pt>
                <c:pt idx="86">
                  <c:v>287.0657627060453</c:v>
                </c:pt>
                <c:pt idx="87">
                  <c:v>297.8001210740742</c:v>
                </c:pt>
                <c:pt idx="88">
                  <c:v>287.1995180157207</c:v>
                </c:pt>
                <c:pt idx="89">
                  <c:v>272.6136066944846</c:v>
                </c:pt>
                <c:pt idx="90">
                  <c:v>1136.15326852481</c:v>
                </c:pt>
              </c:numCache>
            </c:numRef>
          </c:val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Asset-based Reallocations</c:v>
                </c:pt>
              </c:strCache>
            </c:strRef>
          </c:tx>
          <c:invertIfNegative val="0"/>
          <c:cat>
            <c:strRef>
              <c:f>Sheet1!$B$3:$CN$3</c:f>
              <c:strCache>
                <c:ptCount val="9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90+</c:v>
                </c:pt>
              </c:strCache>
            </c:strRef>
          </c:cat>
          <c:val>
            <c:numRef>
              <c:f>Sheet1!$B$6:$CN$6</c:f>
              <c:numCache>
                <c:formatCode>General</c:formatCode>
                <c:ptCount val="91"/>
                <c:pt idx="0">
                  <c:v>17.77136626058284</c:v>
                </c:pt>
                <c:pt idx="1">
                  <c:v>17.15587379125226</c:v>
                </c:pt>
                <c:pt idx="2">
                  <c:v>18.14016249850652</c:v>
                </c:pt>
                <c:pt idx="3">
                  <c:v>16.87460275092442</c:v>
                </c:pt>
                <c:pt idx="4">
                  <c:v>16.23248984043134</c:v>
                </c:pt>
                <c:pt idx="5">
                  <c:v>18.49457855996132</c:v>
                </c:pt>
                <c:pt idx="6">
                  <c:v>20.98948771535869</c:v>
                </c:pt>
                <c:pt idx="7">
                  <c:v>22.42742817468354</c:v>
                </c:pt>
                <c:pt idx="8">
                  <c:v>23.75470799840314</c:v>
                </c:pt>
                <c:pt idx="9">
                  <c:v>25.90107044528291</c:v>
                </c:pt>
                <c:pt idx="10">
                  <c:v>27.88066411920024</c:v>
                </c:pt>
                <c:pt idx="11">
                  <c:v>28.85092606490684</c:v>
                </c:pt>
                <c:pt idx="12">
                  <c:v>30.60841515791114</c:v>
                </c:pt>
                <c:pt idx="13">
                  <c:v>33.17446600800707</c:v>
                </c:pt>
                <c:pt idx="14">
                  <c:v>36.48046109396836</c:v>
                </c:pt>
                <c:pt idx="15">
                  <c:v>44.47686587198064</c:v>
                </c:pt>
                <c:pt idx="16">
                  <c:v>40.43904681881188</c:v>
                </c:pt>
                <c:pt idx="17">
                  <c:v>50.06354215461209</c:v>
                </c:pt>
                <c:pt idx="18">
                  <c:v>50.85686058897624</c:v>
                </c:pt>
                <c:pt idx="19">
                  <c:v>90.7934247693808</c:v>
                </c:pt>
                <c:pt idx="20">
                  <c:v>139.0744644679078</c:v>
                </c:pt>
                <c:pt idx="21">
                  <c:v>167.1366461330446</c:v>
                </c:pt>
                <c:pt idx="22">
                  <c:v>239.492822277099</c:v>
                </c:pt>
                <c:pt idx="23">
                  <c:v>299.5997953921581</c:v>
                </c:pt>
                <c:pt idx="24">
                  <c:v>383.2497339314477</c:v>
                </c:pt>
                <c:pt idx="25">
                  <c:v>475.8968380838415</c:v>
                </c:pt>
                <c:pt idx="26">
                  <c:v>500.0727375534502</c:v>
                </c:pt>
                <c:pt idx="27">
                  <c:v>530.3418674716335</c:v>
                </c:pt>
                <c:pt idx="28">
                  <c:v>540.3327125983554</c:v>
                </c:pt>
                <c:pt idx="29">
                  <c:v>596.0424070701439</c:v>
                </c:pt>
                <c:pt idx="30">
                  <c:v>593.5206038372083</c:v>
                </c:pt>
                <c:pt idx="31">
                  <c:v>670.8123427177849</c:v>
                </c:pt>
                <c:pt idx="32">
                  <c:v>743.2024777684475</c:v>
                </c:pt>
                <c:pt idx="33">
                  <c:v>758.8341738519174</c:v>
                </c:pt>
                <c:pt idx="34">
                  <c:v>732.878467776115</c:v>
                </c:pt>
                <c:pt idx="35">
                  <c:v>686.7159244780582</c:v>
                </c:pt>
                <c:pt idx="36">
                  <c:v>637.098707334802</c:v>
                </c:pt>
                <c:pt idx="37">
                  <c:v>545.9983036324832</c:v>
                </c:pt>
                <c:pt idx="38">
                  <c:v>451.0121333839299</c:v>
                </c:pt>
                <c:pt idx="39">
                  <c:v>525.3372600012671</c:v>
                </c:pt>
                <c:pt idx="40">
                  <c:v>507.8416943935555</c:v>
                </c:pt>
                <c:pt idx="41">
                  <c:v>469.2452525155532</c:v>
                </c:pt>
                <c:pt idx="42">
                  <c:v>432.8329396683965</c:v>
                </c:pt>
                <c:pt idx="43">
                  <c:v>359.4355672552373</c:v>
                </c:pt>
                <c:pt idx="44">
                  <c:v>374.1674506868578</c:v>
                </c:pt>
                <c:pt idx="45">
                  <c:v>423.2954200089196</c:v>
                </c:pt>
                <c:pt idx="46">
                  <c:v>463.9775479477664</c:v>
                </c:pt>
                <c:pt idx="47">
                  <c:v>514.2035853366597</c:v>
                </c:pt>
                <c:pt idx="48">
                  <c:v>598.91208259878</c:v>
                </c:pt>
                <c:pt idx="49">
                  <c:v>705.0171723663055</c:v>
                </c:pt>
                <c:pt idx="50">
                  <c:v>744.2851838030997</c:v>
                </c:pt>
                <c:pt idx="51">
                  <c:v>817.3534436998328</c:v>
                </c:pt>
                <c:pt idx="52">
                  <c:v>881.1291279132863</c:v>
                </c:pt>
                <c:pt idx="53">
                  <c:v>1062.954499759353</c:v>
                </c:pt>
                <c:pt idx="54">
                  <c:v>1074.963822364784</c:v>
                </c:pt>
                <c:pt idx="55">
                  <c:v>1207.790781465502</c:v>
                </c:pt>
                <c:pt idx="56">
                  <c:v>1310.969757896523</c:v>
                </c:pt>
                <c:pt idx="57">
                  <c:v>1491.504441260985</c:v>
                </c:pt>
                <c:pt idx="58">
                  <c:v>1017.053564921305</c:v>
                </c:pt>
                <c:pt idx="59">
                  <c:v>1373.342914233003</c:v>
                </c:pt>
                <c:pt idx="60">
                  <c:v>2000.835321329555</c:v>
                </c:pt>
                <c:pt idx="61">
                  <c:v>2101.382765848951</c:v>
                </c:pt>
                <c:pt idx="62">
                  <c:v>2370.268230471851</c:v>
                </c:pt>
                <c:pt idx="63">
                  <c:v>2507.068507514087</c:v>
                </c:pt>
                <c:pt idx="64">
                  <c:v>2311.538260028215</c:v>
                </c:pt>
                <c:pt idx="65">
                  <c:v>2090.365532854517</c:v>
                </c:pt>
                <c:pt idx="66">
                  <c:v>2322.335461439425</c:v>
                </c:pt>
                <c:pt idx="67">
                  <c:v>2366.499625493831</c:v>
                </c:pt>
                <c:pt idx="68">
                  <c:v>2356.763317082425</c:v>
                </c:pt>
                <c:pt idx="69">
                  <c:v>2229.488529389924</c:v>
                </c:pt>
                <c:pt idx="70">
                  <c:v>2007.469670262398</c:v>
                </c:pt>
                <c:pt idx="71">
                  <c:v>1906.23922335609</c:v>
                </c:pt>
                <c:pt idx="72">
                  <c:v>1830.333609553338</c:v>
                </c:pt>
                <c:pt idx="73">
                  <c:v>1656.315793668785</c:v>
                </c:pt>
                <c:pt idx="74">
                  <c:v>1531.81168573507</c:v>
                </c:pt>
                <c:pt idx="75">
                  <c:v>1486.704445015519</c:v>
                </c:pt>
                <c:pt idx="76">
                  <c:v>1431.637979061038</c:v>
                </c:pt>
                <c:pt idx="77">
                  <c:v>1324.285305920381</c:v>
                </c:pt>
                <c:pt idx="78">
                  <c:v>1225.638905583905</c:v>
                </c:pt>
                <c:pt idx="79">
                  <c:v>1098.243190322202</c:v>
                </c:pt>
                <c:pt idx="80">
                  <c:v>875.9542410660081</c:v>
                </c:pt>
                <c:pt idx="81">
                  <c:v>714.1283156446515</c:v>
                </c:pt>
                <c:pt idx="82">
                  <c:v>533.3032823111134</c:v>
                </c:pt>
                <c:pt idx="83">
                  <c:v>430.1051511975027</c:v>
                </c:pt>
                <c:pt idx="84">
                  <c:v>367.0816682430133</c:v>
                </c:pt>
                <c:pt idx="85">
                  <c:v>240.2994699586143</c:v>
                </c:pt>
                <c:pt idx="86">
                  <c:v>188.586023755105</c:v>
                </c:pt>
                <c:pt idx="87">
                  <c:v>157.2197660942801</c:v>
                </c:pt>
                <c:pt idx="88">
                  <c:v>123.754091060712</c:v>
                </c:pt>
                <c:pt idx="89">
                  <c:v>76.4356502252783</c:v>
                </c:pt>
                <c:pt idx="90">
                  <c:v>177.7400584365168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070704840"/>
        <c:axId val="2130349400"/>
      </c:barChart>
      <c:catAx>
        <c:axId val="2070704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034940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21303494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Yen (billions)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707048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261324264111042"/>
          <c:y val="0.0228690460842545"/>
          <c:w val="0.951220321364194"/>
          <c:h val="0.943867902022867"/>
        </c:manualLayout>
      </c:layout>
      <c:scatterChart>
        <c:scatterStyle val="lineMarker"/>
        <c:varyColors val="0"/>
        <c:ser>
          <c:idx val="0"/>
          <c:order val="0"/>
          <c:tx>
            <c:v>Europe &amp; US</c:v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accent1"/>
              </a:solidFill>
              <a:ln>
                <a:solidFill>
                  <a:schemeClr val="accent1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0.00781424715742409"/>
                  <c:y val="-0.025258627699214"/>
                </c:manualLayout>
              </c:layout>
              <c:tx>
                <c:rich>
                  <a:bodyPr/>
                  <a:lstStyle/>
                  <a:p>
                    <a:pPr>
                      <a:defRPr sz="92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AT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1497975814788"/>
                  <c:y val="-0.0733758653702215"/>
                </c:manualLayout>
              </c:layout>
              <c:tx>
                <c:rich>
                  <a:bodyPr/>
                  <a:lstStyle/>
                  <a:p>
                    <a:pPr>
                      <a:defRPr sz="800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ES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134399614102002"/>
                  <c:y val="-0.0289954785031379"/>
                </c:manualLayout>
              </c:layout>
              <c:tx>
                <c:rich>
                  <a:bodyPr/>
                  <a:lstStyle/>
                  <a:p>
                    <a:pPr>
                      <a:defRPr sz="92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SE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947502896190492"/>
                  <c:y val="0.0103092783505155"/>
                </c:manualLayout>
              </c:layout>
              <c:tx>
                <c:rich>
                  <a:bodyPr/>
                  <a:lstStyle/>
                  <a:p>
                    <a:pPr>
                      <a:defRPr sz="92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US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0"/>
              <c:tx>
                <c:rich>
                  <a:bodyPr/>
                  <a:lstStyle/>
                  <a:p>
                    <a:pPr>
                      <a:defRPr sz="925" b="0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/>
                      <a:t>UY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xVal>
            <c:numRef>
              <c:f>Data!$B$34:$B$187</c:f>
              <c:numCache>
                <c:formatCode>General</c:formatCode>
                <c:ptCount val="154"/>
                <c:pt idx="0" formatCode="0.00">
                  <c:v>50.93590271956397</c:v>
                </c:pt>
                <c:pt idx="2" formatCode="0.00">
                  <c:v>39.24740743531658</c:v>
                </c:pt>
                <c:pt idx="3" formatCode="0.00">
                  <c:v>50.5772151956738</c:v>
                </c:pt>
                <c:pt idx="4" formatCode="0.00">
                  <c:v>39.81544667812064</c:v>
                </c:pt>
                <c:pt idx="5" formatCode="0.00">
                  <c:v>38.2929230180059</c:v>
                </c:pt>
                <c:pt idx="6" formatCode="0.00">
                  <c:v>60.96641151270244</c:v>
                </c:pt>
                <c:pt idx="7" formatCode="0.00">
                  <c:v>23.07050627322888</c:v>
                </c:pt>
                <c:pt idx="26" formatCode="0.00">
                  <c:v>73.74044011444215</c:v>
                </c:pt>
                <c:pt idx="27" formatCode="0.00">
                  <c:v>31.25123626328003</c:v>
                </c:pt>
                <c:pt idx="28" formatCode="0.00">
                  <c:v>34.18150618922405</c:v>
                </c:pt>
                <c:pt idx="29" formatCode="0.00">
                  <c:v>31.36088402729164</c:v>
                </c:pt>
                <c:pt idx="30" formatCode="0.00">
                  <c:v>38.47131068644106</c:v>
                </c:pt>
                <c:pt idx="50" formatCode="0.00">
                  <c:v>25.31174294596794</c:v>
                </c:pt>
                <c:pt idx="51" formatCode="0.00">
                  <c:v>28.39517843157448</c:v>
                </c:pt>
                <c:pt idx="52" formatCode="0.00">
                  <c:v>-4.036716955471872</c:v>
                </c:pt>
                <c:pt idx="53" formatCode="0.00">
                  <c:v>10.04353994344661</c:v>
                </c:pt>
                <c:pt idx="54" formatCode="0.00">
                  <c:v>-9.0420398108094</c:v>
                </c:pt>
                <c:pt idx="55" formatCode="0.00">
                  <c:v>-20.1465769169084</c:v>
                </c:pt>
                <c:pt idx="56" formatCode="0.00">
                  <c:v>19.77803708950108</c:v>
                </c:pt>
                <c:pt idx="57" formatCode="0.00">
                  <c:v>15.96138746885318</c:v>
                </c:pt>
              </c:numCache>
            </c:numRef>
          </c:xVal>
          <c:yVal>
            <c:numRef>
              <c:f>Data!$C$34:$C$187</c:f>
              <c:numCache>
                <c:formatCode>General</c:formatCode>
                <c:ptCount val="154"/>
                <c:pt idx="0">
                  <c:v>9.291708126041652</c:v>
                </c:pt>
                <c:pt idx="2">
                  <c:v>35.72826031711167</c:v>
                </c:pt>
                <c:pt idx="3">
                  <c:v>1.93694739896175</c:v>
                </c:pt>
                <c:pt idx="4">
                  <c:v>14.38462731314578</c:v>
                </c:pt>
                <c:pt idx="5">
                  <c:v>49.81772169208949</c:v>
                </c:pt>
                <c:pt idx="6">
                  <c:v>0.619370543933154</c:v>
                </c:pt>
                <c:pt idx="7">
                  <c:v>70.14369682524066</c:v>
                </c:pt>
              </c:numCache>
            </c:numRef>
          </c:yVal>
          <c:smooth val="0"/>
        </c:ser>
        <c:ser>
          <c:idx val="1"/>
          <c:order val="1"/>
          <c:tx>
            <c:v>Latin America</c:v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chemeClr val="accent6"/>
              </a:solidFill>
              <a:ln>
                <a:solidFill>
                  <a:schemeClr val="accent6"/>
                </a:solidFill>
                <a:prstDash val="solid"/>
              </a:ln>
            </c:spPr>
          </c:marker>
          <c:xVal>
            <c:numRef>
              <c:f>Data!$B$34:$B$187</c:f>
              <c:numCache>
                <c:formatCode>General</c:formatCode>
                <c:ptCount val="154"/>
                <c:pt idx="0" formatCode="0.00">
                  <c:v>50.93590271956397</c:v>
                </c:pt>
                <c:pt idx="2" formatCode="0.00">
                  <c:v>39.24740743531658</c:v>
                </c:pt>
                <c:pt idx="3" formatCode="0.00">
                  <c:v>50.5772151956738</c:v>
                </c:pt>
                <c:pt idx="4" formatCode="0.00">
                  <c:v>39.81544667812064</c:v>
                </c:pt>
                <c:pt idx="5" formatCode="0.00">
                  <c:v>38.2929230180059</c:v>
                </c:pt>
                <c:pt idx="6" formatCode="0.00">
                  <c:v>60.96641151270244</c:v>
                </c:pt>
                <c:pt idx="7" formatCode="0.00">
                  <c:v>23.07050627322888</c:v>
                </c:pt>
                <c:pt idx="26" formatCode="0.00">
                  <c:v>73.74044011444215</c:v>
                </c:pt>
                <c:pt idx="27" formatCode="0.00">
                  <c:v>31.25123626328003</c:v>
                </c:pt>
                <c:pt idx="28" formatCode="0.00">
                  <c:v>34.18150618922405</c:v>
                </c:pt>
                <c:pt idx="29" formatCode="0.00">
                  <c:v>31.36088402729164</c:v>
                </c:pt>
                <c:pt idx="30" formatCode="0.00">
                  <c:v>38.47131068644106</c:v>
                </c:pt>
                <c:pt idx="50" formatCode="0.00">
                  <c:v>25.31174294596794</c:v>
                </c:pt>
                <c:pt idx="51" formatCode="0.00">
                  <c:v>28.39517843157448</c:v>
                </c:pt>
                <c:pt idx="52" formatCode="0.00">
                  <c:v>-4.036716955471872</c:v>
                </c:pt>
                <c:pt idx="53" formatCode="0.00">
                  <c:v>10.04353994344661</c:v>
                </c:pt>
                <c:pt idx="54" formatCode="0.00">
                  <c:v>-9.0420398108094</c:v>
                </c:pt>
                <c:pt idx="55" formatCode="0.00">
                  <c:v>-20.1465769169084</c:v>
                </c:pt>
                <c:pt idx="56" formatCode="0.00">
                  <c:v>19.77803708950108</c:v>
                </c:pt>
                <c:pt idx="57" formatCode="0.00">
                  <c:v>15.96138746885318</c:v>
                </c:pt>
              </c:numCache>
            </c:numRef>
          </c:xVal>
          <c:yVal>
            <c:numRef>
              <c:f>Data!$D$34:$D$187</c:f>
              <c:numCache>
                <c:formatCode>General</c:formatCode>
                <c:ptCount val="154"/>
                <c:pt idx="26" formatCode="0.00">
                  <c:v>30.88884598311065</c:v>
                </c:pt>
                <c:pt idx="27" formatCode="0.00">
                  <c:v>28.1187538859694</c:v>
                </c:pt>
                <c:pt idx="28" formatCode="0.00">
                  <c:v>35.61318575244557</c:v>
                </c:pt>
                <c:pt idx="29" formatCode="0.00">
                  <c:v>89.4581143832376</c:v>
                </c:pt>
                <c:pt idx="30" formatCode="0.00">
                  <c:v>51.6517821112967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Data!$E$33</c:f>
              <c:strCache>
                <c:ptCount val="1"/>
                <c:pt idx="0">
                  <c:v>Asia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6"/>
            <c:spPr>
              <a:solidFill>
                <a:schemeClr val="accent2"/>
              </a:solidFill>
              <a:ln>
                <a:solidFill>
                  <a:schemeClr val="accent2"/>
                </a:solidFill>
                <a:prstDash val="solid"/>
              </a:ln>
            </c:spPr>
          </c:marker>
          <c:xVal>
            <c:numRef>
              <c:f>Data!$B$34:$B$187</c:f>
              <c:numCache>
                <c:formatCode>General</c:formatCode>
                <c:ptCount val="154"/>
                <c:pt idx="0" formatCode="0.00">
                  <c:v>50.93590271956397</c:v>
                </c:pt>
                <c:pt idx="2" formatCode="0.00">
                  <c:v>39.24740743531658</c:v>
                </c:pt>
                <c:pt idx="3" formatCode="0.00">
                  <c:v>50.5772151956738</c:v>
                </c:pt>
                <c:pt idx="4" formatCode="0.00">
                  <c:v>39.81544667812064</c:v>
                </c:pt>
                <c:pt idx="5" formatCode="0.00">
                  <c:v>38.2929230180059</c:v>
                </c:pt>
                <c:pt idx="6" formatCode="0.00">
                  <c:v>60.96641151270244</c:v>
                </c:pt>
                <c:pt idx="7" formatCode="0.00">
                  <c:v>23.07050627322888</c:v>
                </c:pt>
                <c:pt idx="26" formatCode="0.00">
                  <c:v>73.74044011444215</c:v>
                </c:pt>
                <c:pt idx="27" formatCode="0.00">
                  <c:v>31.25123626328003</c:v>
                </c:pt>
                <c:pt idx="28" formatCode="0.00">
                  <c:v>34.18150618922405</c:v>
                </c:pt>
                <c:pt idx="29" formatCode="0.00">
                  <c:v>31.36088402729164</c:v>
                </c:pt>
                <c:pt idx="30" formatCode="0.00">
                  <c:v>38.47131068644106</c:v>
                </c:pt>
                <c:pt idx="50" formatCode="0.00">
                  <c:v>25.31174294596794</c:v>
                </c:pt>
                <c:pt idx="51" formatCode="0.00">
                  <c:v>28.39517843157448</c:v>
                </c:pt>
                <c:pt idx="52" formatCode="0.00">
                  <c:v>-4.036716955471872</c:v>
                </c:pt>
                <c:pt idx="53" formatCode="0.00">
                  <c:v>10.04353994344661</c:v>
                </c:pt>
                <c:pt idx="54" formatCode="0.00">
                  <c:v>-9.0420398108094</c:v>
                </c:pt>
                <c:pt idx="55" formatCode="0.00">
                  <c:v>-20.1465769169084</c:v>
                </c:pt>
                <c:pt idx="56" formatCode="0.00">
                  <c:v>19.77803708950108</c:v>
                </c:pt>
                <c:pt idx="57" formatCode="0.00">
                  <c:v>15.96138746885318</c:v>
                </c:pt>
              </c:numCache>
            </c:numRef>
          </c:xVal>
          <c:yVal>
            <c:numRef>
              <c:f>Data!$E$34:$E$187</c:f>
              <c:numCache>
                <c:formatCode>General</c:formatCode>
                <c:ptCount val="154"/>
                <c:pt idx="50">
                  <c:v>146.29470400705</c:v>
                </c:pt>
                <c:pt idx="51">
                  <c:v>42.04709997232739</c:v>
                </c:pt>
                <c:pt idx="52">
                  <c:v>95.47312738214587</c:v>
                </c:pt>
                <c:pt idx="53">
                  <c:v>46.72207686966584</c:v>
                </c:pt>
                <c:pt idx="54">
                  <c:v>28.20322490457392</c:v>
                </c:pt>
                <c:pt idx="55">
                  <c:v>67.50480788238747</c:v>
                </c:pt>
                <c:pt idx="56">
                  <c:v>24.81875839051493</c:v>
                </c:pt>
                <c:pt idx="57">
                  <c:v>121.0178626436537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07997896"/>
        <c:axId val="-2107905896"/>
      </c:scatterChart>
      <c:valAx>
        <c:axId val="-2107997896"/>
        <c:scaling>
          <c:orientation val="minMax"/>
          <c:max val="80.0"/>
          <c:min val="-80.0"/>
        </c:scaling>
        <c:delete val="1"/>
        <c:axPos val="b"/>
        <c:numFmt formatCode="0.00" sourceLinked="1"/>
        <c:majorTickMark val="out"/>
        <c:minorTickMark val="none"/>
        <c:tickLblPos val="nextTo"/>
        <c:crossAx val="-2107905896"/>
        <c:crosses val="autoZero"/>
        <c:crossBetween val="midCat"/>
        <c:majorUnit val="10.0"/>
        <c:minorUnit val="10.0"/>
      </c:valAx>
      <c:valAx>
        <c:axId val="-2107905896"/>
        <c:scaling>
          <c:orientation val="minMax"/>
          <c:max val="130.0"/>
          <c:min val="-30.0"/>
        </c:scaling>
        <c:delete val="1"/>
        <c:axPos val="l"/>
        <c:numFmt formatCode="General" sourceLinked="1"/>
        <c:majorTickMark val="out"/>
        <c:minorTickMark val="none"/>
        <c:tickLblPos val="nextTo"/>
        <c:crossAx val="-2107997896"/>
        <c:crosses val="autoZero"/>
        <c:crossBetween val="midCat"/>
        <c:majorUnit val="10.0"/>
      </c:valAx>
      <c:spPr>
        <a:noFill/>
        <a:ln w="25400">
          <a:noFill/>
        </a:ln>
      </c:spPr>
    </c:plotArea>
    <c:legend>
      <c:legendPos val="l"/>
      <c:layout>
        <c:manualLayout>
          <c:xMode val="edge"/>
          <c:yMode val="edge"/>
          <c:x val="0.10917537746806"/>
          <c:y val="0.179189647601935"/>
          <c:w val="0.166914867348898"/>
          <c:h val="0.135432413876926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Human capital spending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</c:marker>
          <c:dPt>
            <c:idx val="0"/>
            <c:marker>
              <c:spPr>
                <a:solidFill>
                  <a:srgbClr val="FFFFFF">
                    <a:lumMod val="50000"/>
                  </a:srgbClr>
                </a:solidFill>
                <a:ln>
                  <a:solidFill>
                    <a:srgbClr val="FFFFFF">
                      <a:lumMod val="50000"/>
                    </a:srgbClr>
                  </a:solidFill>
                </a:ln>
              </c:spPr>
            </c:marker>
            <c:bubble3D val="0"/>
          </c:dPt>
          <c:dPt>
            <c:idx val="1"/>
            <c:marker>
              <c:spPr>
                <a:solidFill>
                  <a:schemeClr val="accent3">
                    <a:lumMod val="50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c:spPr>
            </c:marker>
            <c:bubble3D val="0"/>
          </c:dPt>
          <c:dPt>
            <c:idx val="2"/>
            <c:marker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c:spPr>
            </c:marker>
            <c:bubble3D val="0"/>
          </c:dPt>
          <c:dPt>
            <c:idx val="3"/>
            <c:marker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c:spPr>
            </c:marker>
            <c:bubble3D val="0"/>
          </c:dPt>
          <c:dPt>
            <c:idx val="4"/>
            <c:marker>
              <c:spPr>
                <a:solidFill>
                  <a:srgbClr val="006666"/>
                </a:solidFill>
                <a:ln>
                  <a:solidFill>
                    <a:srgbClr val="006666"/>
                  </a:solidFill>
                </a:ln>
              </c:spPr>
            </c:marker>
            <c:bubble3D val="0"/>
          </c:dPt>
          <c:dPt>
            <c:idx val="5"/>
            <c:marker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c:spPr>
            </c:marker>
            <c:bubble3D val="0"/>
          </c:dPt>
          <c:dPt>
            <c:idx val="6"/>
            <c:marker>
              <c:spPr>
                <a:solidFill>
                  <a:srgbClr val="006666"/>
                </a:solidFill>
                <a:ln>
                  <a:solidFill>
                    <a:srgbClr val="006666"/>
                  </a:solidFill>
                </a:ln>
              </c:spPr>
            </c:marker>
            <c:bubble3D val="0"/>
          </c:dPt>
          <c:dPt>
            <c:idx val="7"/>
            <c:marker>
              <c:spPr>
                <a:solidFill>
                  <a:srgbClr val="006666"/>
                </a:solidFill>
                <a:ln>
                  <a:solidFill>
                    <a:srgbClr val="006666"/>
                  </a:solidFill>
                </a:ln>
              </c:spPr>
            </c:marker>
            <c:bubble3D val="0"/>
          </c:dPt>
          <c:dPt>
            <c:idx val="8"/>
            <c:marker>
              <c:spPr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c:spPr>
            </c:marker>
            <c:bubble3D val="0"/>
          </c:dPt>
          <c:dPt>
            <c:idx val="9"/>
            <c:marker>
              <c:spPr>
                <a:solidFill>
                  <a:schemeClr val="tx2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c:spPr>
            </c:marker>
            <c:bubble3D val="0"/>
          </c:dPt>
          <c:dPt>
            <c:idx val="10"/>
            <c:marker>
              <c:spPr>
                <a:solidFill>
                  <a:srgbClr val="3333CC">
                    <a:lumMod val="75000"/>
                  </a:srgbClr>
                </a:solidFill>
                <a:ln>
                  <a:solidFill>
                    <a:srgbClr val="3333CC">
                      <a:lumMod val="75000"/>
                    </a:srgbClr>
                  </a:solidFill>
                </a:ln>
              </c:spPr>
            </c:marker>
            <c:bubble3D val="0"/>
          </c:dPt>
          <c:dPt>
            <c:idx val="11"/>
            <c:marker>
              <c:spPr>
                <a:solidFill>
                  <a:srgbClr val="3333CC">
                    <a:lumMod val="75000"/>
                  </a:srgbClr>
                </a:solidFill>
                <a:ln>
                  <a:solidFill>
                    <a:srgbClr val="3333CC">
                      <a:lumMod val="75000"/>
                    </a:srgbClr>
                  </a:solidFill>
                </a:ln>
              </c:spPr>
            </c:marker>
            <c:bubble3D val="0"/>
          </c:dPt>
          <c:dPt>
            <c:idx val="12"/>
            <c:marker>
              <c:spPr>
                <a:solidFill>
                  <a:srgbClr val="3333CC">
                    <a:lumMod val="75000"/>
                  </a:srgbClr>
                </a:solidFill>
                <a:ln>
                  <a:solidFill>
                    <a:srgbClr val="3333CC">
                      <a:lumMod val="75000"/>
                    </a:srgbClr>
                  </a:solidFill>
                </a:ln>
              </c:spPr>
            </c:marker>
            <c:bubble3D val="0"/>
          </c:dPt>
          <c:dPt>
            <c:idx val="13"/>
            <c:marker>
              <c:spPr>
                <a:solidFill>
                  <a:srgbClr val="3333CC">
                    <a:lumMod val="75000"/>
                  </a:srgbClr>
                </a:solidFill>
                <a:ln>
                  <a:solidFill>
                    <a:srgbClr val="3333CC">
                      <a:lumMod val="75000"/>
                    </a:srgbClr>
                  </a:solidFill>
                </a:ln>
              </c:spPr>
            </c:marker>
            <c:bubble3D val="0"/>
          </c:dPt>
          <c:dPt>
            <c:idx val="14"/>
            <c:marker>
              <c:spPr>
                <a:solidFill>
                  <a:srgbClr val="99FF33"/>
                </a:solidFill>
                <a:ln>
                  <a:solidFill>
                    <a:srgbClr val="99FF33"/>
                  </a:solidFill>
                </a:ln>
              </c:spPr>
            </c:marker>
            <c:bubble3D val="0"/>
          </c:dPt>
          <c:dPt>
            <c:idx val="15"/>
            <c:marker>
              <c:spPr>
                <a:solidFill>
                  <a:srgbClr val="99FF33"/>
                </a:solidFill>
                <a:ln>
                  <a:solidFill>
                    <a:srgbClr val="99FF33"/>
                  </a:solidFill>
                </a:ln>
              </c:spPr>
            </c:marker>
            <c:bubble3D val="0"/>
          </c:dPt>
          <c:dPt>
            <c:idx val="16"/>
            <c:marker>
              <c:spPr>
                <a:solidFill>
                  <a:srgbClr val="99FF33"/>
                </a:solidFill>
                <a:ln>
                  <a:solidFill>
                    <a:srgbClr val="99FF33"/>
                  </a:solidFill>
                </a:ln>
              </c:spPr>
            </c:marker>
            <c:bubble3D val="0"/>
          </c:dPt>
          <c:dPt>
            <c:idx val="17"/>
            <c:marker>
              <c:spPr>
                <a:solidFill>
                  <a:srgbClr val="99FF33"/>
                </a:solidFill>
                <a:ln>
                  <a:solidFill>
                    <a:srgbClr val="99FF33"/>
                  </a:solidFill>
                </a:ln>
              </c:spPr>
            </c:marker>
            <c:bubble3D val="0"/>
          </c:dPt>
          <c:dPt>
            <c:idx val="18"/>
            <c:marker>
              <c:spPr>
                <a:solidFill>
                  <a:srgbClr val="99FF33"/>
                </a:solidFill>
                <a:ln>
                  <a:solidFill>
                    <a:srgbClr val="99FF33"/>
                  </a:solidFill>
                </a:ln>
              </c:spPr>
            </c:marker>
            <c:bubble3D val="0"/>
          </c:dPt>
          <c:dPt>
            <c:idx val="19"/>
            <c:marker>
              <c:spPr>
                <a:solidFill>
                  <a:srgbClr val="99FF33"/>
                </a:solidFill>
                <a:ln>
                  <a:solidFill>
                    <a:srgbClr val="99FF33"/>
                  </a:solidFill>
                </a:ln>
              </c:spPr>
            </c:marker>
            <c:bubble3D val="0"/>
          </c:dPt>
          <c:dPt>
            <c:idx val="20"/>
            <c:marker>
              <c:spPr>
                <a:solidFill>
                  <a:srgbClr val="99FF33"/>
                </a:solidFill>
                <a:ln>
                  <a:solidFill>
                    <a:srgbClr val="99FF33"/>
                  </a:solidFill>
                </a:ln>
              </c:spPr>
            </c:marker>
            <c:bubble3D val="0"/>
          </c:dPt>
          <c:dPt>
            <c:idx val="21"/>
            <c:marker>
              <c:spPr>
                <a:solidFill>
                  <a:srgbClr val="99FF33"/>
                </a:solidFill>
                <a:ln>
                  <a:solidFill>
                    <a:srgbClr val="99FF33"/>
                  </a:solidFill>
                </a:ln>
              </c:spPr>
            </c:marker>
            <c:bubble3D val="0"/>
          </c:dPt>
          <c:dPt>
            <c:idx val="22"/>
            <c:marker>
              <c:spPr>
                <a:solidFill>
                  <a:srgbClr val="006666"/>
                </a:solidFill>
                <a:ln>
                  <a:noFill/>
                </a:ln>
              </c:spPr>
            </c:marker>
            <c:bubble3D val="0"/>
          </c:dPt>
          <c:dLbls>
            <c:dLbl>
              <c:idx val="0"/>
              <c:layout>
                <c:manualLayout>
                  <c:x val="-0.0587191358024691"/>
                  <c:y val="0.0021988918051910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KE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-0.0587191358024691"/>
                  <c:y val="0.0040509259259259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NG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layout>
                <c:manualLayout>
                  <c:x val="-0.00578703703703704"/>
                  <c:y val="0.0046296296296296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IN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3"/>
              <c:layout>
                <c:manualLayout>
                  <c:x val="-0.007716049382716"/>
                  <c:y val="0.0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ID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4"/>
              <c:layout>
                <c:manualLayout>
                  <c:x val="-0.0270834973753281"/>
                  <c:y val="-0.037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JP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5"/>
              <c:layout>
                <c:manualLayout>
                  <c:x val="-0.00771604938271605"/>
                  <c:y val="-0.0046296296296296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PH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KR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7"/>
              <c:layout>
                <c:manualLayout>
                  <c:x val="-0.0228396276854282"/>
                  <c:y val="0.034259259259259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TW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8"/>
              <c:layout>
                <c:manualLayout>
                  <c:x val="-0.0246141975308642"/>
                  <c:y val="0.038310185185185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TH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9"/>
              <c:layout>
                <c:manualLayout>
                  <c:x val="-0.00532407407407402"/>
                  <c:y val="-0.037384259259259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BR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0"/>
              <c:layout>
                <c:manualLayout>
                  <c:x val="-0.0291666666666667"/>
                  <c:y val="0.02812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CL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1"/>
              <c:layout>
                <c:manualLayout>
                  <c:x val="-0.0501543209876543"/>
                  <c:y val="-0.0296301764362788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CR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2"/>
              <c:layout>
                <c:manualLayout>
                  <c:x val="-0.0273149363274035"/>
                  <c:y val="-0.0312503645377661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MX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3"/>
              <c:layout>
                <c:manualLayout>
                  <c:x val="-0.00532407407407402"/>
                  <c:y val="0.0243055555555556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UY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4"/>
              <c:layout>
                <c:manualLayout>
                  <c:x val="-0.00941358024691359"/>
                  <c:y val="0.015509259259259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AT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5"/>
              <c:layout>
                <c:manualLayout>
                  <c:x val="-0.036033950617284"/>
                  <c:y val="0.0180555555555556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FI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6"/>
              <c:layout>
                <c:manualLayout>
                  <c:x val="-0.0589506172839506"/>
                  <c:y val="0.00231481481481481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DE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7"/>
              <c:layout>
                <c:manualLayout>
                  <c:x val="-0.0597993827160494"/>
                  <c:y val="0.0243055555555556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HU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8"/>
              <c:layout>
                <c:manualLayout>
                  <c:x val="-0.0542438271604938"/>
                  <c:y val="0.000115558471857685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SL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9"/>
              <c:layout>
                <c:manualLayout>
                  <c:x val="-0.0496141975308642"/>
                  <c:y val="-0.036458333333333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ES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0"/>
              <c:layout>
                <c:manualLayout>
                  <c:x val="-0.00208333333333333"/>
                  <c:y val="-0.0107638888888889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SE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1"/>
              <c:layout>
                <c:manualLayout>
                  <c:x val="-0.00324086225332945"/>
                  <c:y val="-0.0240740740740741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US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2"/>
              <c:layout>
                <c:manualLayout>
                  <c:x val="-0.0579475308641975"/>
                  <c:y val="0.0138888888888889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smtClean="0"/>
                      <a:t>CN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trendline>
            <c:spPr>
              <a:ln w="19050"/>
            </c:spPr>
            <c:trendlineType val="power"/>
            <c:dispRSqr val="0"/>
            <c:dispEq val="0"/>
          </c:trendline>
          <c:xVal>
            <c:numRef>
              <c:f>Sheet1!$B$2:$B$24</c:f>
              <c:numCache>
                <c:formatCode>General</c:formatCode>
                <c:ptCount val="23"/>
                <c:pt idx="0">
                  <c:v>5.4</c:v>
                </c:pt>
                <c:pt idx="1">
                  <c:v>5.7</c:v>
                </c:pt>
                <c:pt idx="2">
                  <c:v>3.4</c:v>
                </c:pt>
                <c:pt idx="3">
                  <c:v>2.4</c:v>
                </c:pt>
                <c:pt idx="4">
                  <c:v>1.3</c:v>
                </c:pt>
                <c:pt idx="5">
                  <c:v>3.6</c:v>
                </c:pt>
                <c:pt idx="6">
                  <c:v>1.5</c:v>
                </c:pt>
                <c:pt idx="7">
                  <c:v>1.3</c:v>
                </c:pt>
                <c:pt idx="8">
                  <c:v>1.9</c:v>
                </c:pt>
                <c:pt idx="9">
                  <c:v>2.5</c:v>
                </c:pt>
                <c:pt idx="10">
                  <c:v>2.2</c:v>
                </c:pt>
                <c:pt idx="11">
                  <c:v>2.3</c:v>
                </c:pt>
                <c:pt idx="12">
                  <c:v>2.4</c:v>
                </c:pt>
                <c:pt idx="13">
                  <c:v>2.5</c:v>
                </c:pt>
                <c:pt idx="14">
                  <c:v>1.4</c:v>
                </c:pt>
                <c:pt idx="15">
                  <c:v>1.7</c:v>
                </c:pt>
                <c:pt idx="16">
                  <c:v>1.3</c:v>
                </c:pt>
                <c:pt idx="17">
                  <c:v>1.3</c:v>
                </c:pt>
                <c:pt idx="18">
                  <c:v>1.2</c:v>
                </c:pt>
                <c:pt idx="19">
                  <c:v>1.3</c:v>
                </c:pt>
                <c:pt idx="20">
                  <c:v>1.6</c:v>
                </c:pt>
                <c:pt idx="21">
                  <c:v>2.0</c:v>
                </c:pt>
                <c:pt idx="22">
                  <c:v>1.8</c:v>
                </c:pt>
              </c:numCache>
            </c:numRef>
          </c:xVal>
          <c:yVal>
            <c:numRef>
              <c:f>Sheet1!$C$2:$C$24</c:f>
              <c:numCache>
                <c:formatCode>0%</c:formatCode>
                <c:ptCount val="23"/>
                <c:pt idx="0">
                  <c:v>1.28</c:v>
                </c:pt>
                <c:pt idx="1">
                  <c:v>2.12</c:v>
                </c:pt>
                <c:pt idx="2">
                  <c:v>1.75</c:v>
                </c:pt>
                <c:pt idx="3">
                  <c:v>2.21</c:v>
                </c:pt>
                <c:pt idx="4">
                  <c:v>5.29</c:v>
                </c:pt>
                <c:pt idx="5">
                  <c:v>2.349999999999999</c:v>
                </c:pt>
                <c:pt idx="6">
                  <c:v>4.27</c:v>
                </c:pt>
                <c:pt idx="7">
                  <c:v>5.2</c:v>
                </c:pt>
                <c:pt idx="8">
                  <c:v>3.309999999999999</c:v>
                </c:pt>
                <c:pt idx="9">
                  <c:v>3.02</c:v>
                </c:pt>
                <c:pt idx="10">
                  <c:v>2.98</c:v>
                </c:pt>
                <c:pt idx="11">
                  <c:v>3.24</c:v>
                </c:pt>
                <c:pt idx="12">
                  <c:v>3.329999999999999</c:v>
                </c:pt>
                <c:pt idx="13">
                  <c:v>3.26</c:v>
                </c:pt>
                <c:pt idx="14">
                  <c:v>3.87</c:v>
                </c:pt>
                <c:pt idx="15">
                  <c:v>3.61</c:v>
                </c:pt>
                <c:pt idx="16">
                  <c:v>3.28</c:v>
                </c:pt>
                <c:pt idx="17">
                  <c:v>3.94</c:v>
                </c:pt>
                <c:pt idx="18">
                  <c:v>5.26</c:v>
                </c:pt>
                <c:pt idx="19">
                  <c:v>3.98</c:v>
                </c:pt>
                <c:pt idx="20">
                  <c:v>5.81</c:v>
                </c:pt>
                <c:pt idx="21">
                  <c:v>4.0</c:v>
                </c:pt>
                <c:pt idx="22">
                  <c:v>3.23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6167944"/>
        <c:axId val="-2107837800"/>
      </c:scatterChart>
      <c:valAx>
        <c:axId val="2136167944"/>
        <c:scaling>
          <c:orientation val="minMax"/>
          <c:min val="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Total fertility rate (children per woman)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07837800"/>
        <c:crosses val="autoZero"/>
        <c:crossBetween val="midCat"/>
        <c:majorUnit val="1.0"/>
      </c:valAx>
      <c:valAx>
        <c:axId val="-2107837800"/>
        <c:scaling>
          <c:orientation val="minMax"/>
          <c:max val="6.0"/>
          <c:min val="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Human capital spending </a:t>
                </a:r>
                <a:r>
                  <a:rPr lang="en-US" dirty="0" smtClean="0"/>
                  <a:t>per child (percent</a:t>
                </a:r>
                <a:r>
                  <a:rPr lang="en-US" baseline="0" dirty="0" smtClean="0"/>
                  <a:t> of 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av</a:t>
                </a:r>
                <a:r>
                  <a:rPr lang="en-US" dirty="0" smtClean="0"/>
                  <a:t> </a:t>
                </a:r>
                <a:r>
                  <a:rPr lang="en-US" dirty="0"/>
                  <a:t>annual </a:t>
                </a:r>
                <a:r>
                  <a:rPr lang="en-US" dirty="0" smtClean="0"/>
                  <a:t>labor income </a:t>
                </a:r>
                <a:r>
                  <a:rPr lang="en-US" dirty="0"/>
                  <a:t>age 30-49)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213616794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 b="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0.59482</cdr:x>
      <cdr:y>0.82046</cdr:y>
    </cdr:from>
    <cdr:to>
      <cdr:x>0.64051</cdr:x>
      <cdr:y>0.86942</cdr:y>
    </cdr:to>
    <cdr:sp macro="" textlink="">
      <cdr:nvSpPr>
        <cdr:cNvPr id="4300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60939" y="3769951"/>
          <a:ext cx="250246" cy="2247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1/3</a:t>
          </a:r>
        </a:p>
      </cdr:txBody>
    </cdr:sp>
  </cdr:relSizeAnchor>
  <cdr:relSizeAnchor xmlns:cdr="http://schemas.openxmlformats.org/drawingml/2006/chartDrawing">
    <cdr:from>
      <cdr:x>0.22929</cdr:x>
      <cdr:y>0.571</cdr:y>
    </cdr:from>
    <cdr:to>
      <cdr:x>0.28333</cdr:x>
      <cdr:y>0.618</cdr:y>
    </cdr:to>
    <cdr:sp macro="" textlink="">
      <cdr:nvSpPr>
        <cdr:cNvPr id="4301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58975" y="2624646"/>
          <a:ext cx="295989" cy="2157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1/3</a:t>
          </a:r>
        </a:p>
      </cdr:txBody>
    </cdr:sp>
  </cdr:relSizeAnchor>
  <cdr:relSizeAnchor xmlns:cdr="http://schemas.openxmlformats.org/drawingml/2006/chartDrawing">
    <cdr:from>
      <cdr:x>0.5958</cdr:x>
      <cdr:y>0.31957</cdr:y>
    </cdr:from>
    <cdr:to>
      <cdr:x>0.65083</cdr:x>
      <cdr:y>0.35727</cdr:y>
    </cdr:to>
    <cdr:sp macro="" textlink="">
      <cdr:nvSpPr>
        <cdr:cNvPr id="43011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66321" y="1470349"/>
          <a:ext cx="301371" cy="1730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1/3</a:t>
          </a:r>
        </a:p>
      </cdr:txBody>
    </cdr:sp>
  </cdr:relSizeAnchor>
  <cdr:relSizeAnchor xmlns:cdr="http://schemas.openxmlformats.org/drawingml/2006/chartDrawing">
    <cdr:from>
      <cdr:x>0.69922</cdr:x>
      <cdr:y>0.57003</cdr:y>
    </cdr:from>
    <cdr:to>
      <cdr:x>0.74492</cdr:x>
      <cdr:y>0.619</cdr:y>
    </cdr:to>
    <cdr:sp macro="" textlink="">
      <cdr:nvSpPr>
        <cdr:cNvPr id="114692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32737" y="2641924"/>
          <a:ext cx="250246" cy="22669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0" tIns="22860" rIns="27432" bIns="0" anchor="t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2/3</a:t>
          </a:r>
        </a:p>
      </cdr:txBody>
    </cdr:sp>
  </cdr:relSizeAnchor>
  <cdr:relSizeAnchor xmlns:cdr="http://schemas.openxmlformats.org/drawingml/2006/chartDrawing">
    <cdr:from>
      <cdr:x>0.39167</cdr:x>
      <cdr:y>0.82046</cdr:y>
    </cdr:from>
    <cdr:to>
      <cdr:x>0.43908</cdr:x>
      <cdr:y>0.86012</cdr:y>
    </cdr:to>
    <cdr:sp macro="" textlink="">
      <cdr:nvSpPr>
        <cdr:cNvPr id="4301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48288" y="3769951"/>
          <a:ext cx="259664" cy="1820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2/3</a:t>
          </a:r>
        </a:p>
      </cdr:txBody>
    </cdr:sp>
  </cdr:relSizeAnchor>
  <cdr:relSizeAnchor xmlns:cdr="http://schemas.openxmlformats.org/drawingml/2006/chartDrawing">
    <cdr:from>
      <cdr:x>0.32436</cdr:x>
      <cdr:y>0.37515</cdr:y>
    </cdr:from>
    <cdr:to>
      <cdr:x>0.37742</cdr:x>
      <cdr:y>0.41946</cdr:y>
    </cdr:to>
    <cdr:sp macro="" textlink="">
      <cdr:nvSpPr>
        <cdr:cNvPr id="43014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79647" y="1725486"/>
          <a:ext cx="290608" cy="2034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0" tIns="22860" rIns="27432" bIns="0" anchor="t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2/3</a:t>
          </a:r>
        </a:p>
      </cdr:txBody>
    </cdr:sp>
  </cdr:relSizeAnchor>
  <cdr:relSizeAnchor xmlns:cdr="http://schemas.openxmlformats.org/drawingml/2006/chartDrawing">
    <cdr:from>
      <cdr:x>0.45062</cdr:x>
      <cdr:y>0.14257</cdr:y>
    </cdr:from>
    <cdr:to>
      <cdr:x>0.55306</cdr:x>
      <cdr:y>0.19056</cdr:y>
    </cdr:to>
    <cdr:sp macro="" textlink="">
      <cdr:nvSpPr>
        <cdr:cNvPr id="43015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71186" y="657733"/>
          <a:ext cx="561034" cy="220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Assets</a:t>
          </a:r>
        </a:p>
      </cdr:txBody>
    </cdr:sp>
  </cdr:relSizeAnchor>
  <cdr:relSizeAnchor xmlns:cdr="http://schemas.openxmlformats.org/drawingml/2006/chartDrawing">
    <cdr:from>
      <cdr:x>0.79749</cdr:x>
      <cdr:y>0.78824</cdr:y>
    </cdr:from>
    <cdr:to>
      <cdr:x>0.91343</cdr:x>
      <cdr:y>0.85998</cdr:y>
    </cdr:to>
    <cdr:sp macro="" textlink="">
      <cdr:nvSpPr>
        <cdr:cNvPr id="43016" name="Text Box 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46568" y="3275289"/>
          <a:ext cx="633927" cy="331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Public</a:t>
          </a:r>
        </a:p>
        <a:p xmlns:a="http://schemas.openxmlformats.org/drawingml/2006/main">
          <a:pPr algn="l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transfers</a:t>
          </a:r>
        </a:p>
      </cdr:txBody>
    </cdr:sp>
  </cdr:relSizeAnchor>
  <cdr:relSizeAnchor xmlns:cdr="http://schemas.openxmlformats.org/drawingml/2006/chartDrawing">
    <cdr:from>
      <cdr:x>0.09271</cdr:x>
      <cdr:y>0.77641</cdr:y>
    </cdr:from>
    <cdr:to>
      <cdr:x>0.20374</cdr:x>
      <cdr:y>0.84814</cdr:y>
    </cdr:to>
    <cdr:sp macro="" textlink="">
      <cdr:nvSpPr>
        <cdr:cNvPr id="43017" name="Text 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5547" y="3619341"/>
          <a:ext cx="613506" cy="3281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Family</a:t>
          </a:r>
        </a:p>
        <a:p xmlns:a="http://schemas.openxmlformats.org/drawingml/2006/main">
          <a:pPr algn="l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transfers</a:t>
          </a:r>
        </a:p>
      </cdr:txBody>
    </cdr:sp>
  </cdr:relSizeAnchor>
  <cdr:relSizeAnchor xmlns:cdr="http://schemas.openxmlformats.org/drawingml/2006/chartDrawing">
    <cdr:from>
      <cdr:x>0.20374</cdr:x>
      <cdr:y>0.78766</cdr:y>
    </cdr:from>
    <cdr:to>
      <cdr:x>0.79527</cdr:x>
      <cdr:y>0.78766</cdr:y>
    </cdr:to>
    <cdr:sp macro="" textlink="">
      <cdr:nvSpPr>
        <cdr:cNvPr id="43018" name="AutoShape 1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113918" y="3608684"/>
          <a:ext cx="3234101" cy="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0.20374</cdr:x>
      <cdr:y>0.19986</cdr:y>
    </cdr:from>
    <cdr:to>
      <cdr:x>0.50098</cdr:x>
      <cdr:y>0.78766</cdr:y>
    </cdr:to>
    <cdr:sp macro="" textlink="">
      <cdr:nvSpPr>
        <cdr:cNvPr id="43019" name="AutoShape 1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1113918" y="915664"/>
          <a:ext cx="1625115" cy="269302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0.50098</cdr:x>
      <cdr:y>0.19986</cdr:y>
    </cdr:from>
    <cdr:to>
      <cdr:x>0.79527</cdr:x>
      <cdr:y>0.78766</cdr:y>
    </cdr:to>
    <cdr:sp macro="" textlink="">
      <cdr:nvSpPr>
        <cdr:cNvPr id="43020" name="AutoShape 1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739033" y="915664"/>
          <a:ext cx="1608986" cy="2693020"/>
        </a:xfrm>
        <a:prstGeom xmlns:a="http://schemas.openxmlformats.org/drawingml/2006/main" prst="straightConnector1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0.28333</cdr:x>
      <cdr:y>0.5918</cdr:y>
    </cdr:from>
    <cdr:to>
      <cdr:x>0.69824</cdr:x>
      <cdr:y>0.59352</cdr:y>
    </cdr:to>
    <cdr:sp macro="" textlink="">
      <cdr:nvSpPr>
        <cdr:cNvPr id="43021" name="Line 1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554964" y="2720181"/>
          <a:ext cx="2272391" cy="786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0.3784</cdr:x>
      <cdr:y>0.39571</cdr:y>
    </cdr:from>
    <cdr:to>
      <cdr:x>0.60342</cdr:x>
      <cdr:y>0.39669</cdr:y>
    </cdr:to>
    <cdr:sp macro="" textlink="">
      <cdr:nvSpPr>
        <cdr:cNvPr id="43022" name="Line 1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075636" y="1819897"/>
          <a:ext cx="1232393" cy="449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0.40125</cdr:x>
      <cdr:y>0.39669</cdr:y>
    </cdr:from>
    <cdr:to>
      <cdr:x>0.60342</cdr:x>
      <cdr:y>0.8092</cdr:y>
    </cdr:to>
    <cdr:sp macro="" textlink="">
      <cdr:nvSpPr>
        <cdr:cNvPr id="43023" name="Line 1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193774" y="1817445"/>
          <a:ext cx="1105334" cy="188992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0.30815</cdr:x>
      <cdr:y>0.59254</cdr:y>
    </cdr:from>
    <cdr:to>
      <cdr:x>0.40886</cdr:x>
      <cdr:y>0.8092</cdr:y>
    </cdr:to>
    <cdr:sp macro="" textlink="">
      <cdr:nvSpPr>
        <cdr:cNvPr id="43024" name="Line 16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690850" y="2723553"/>
          <a:ext cx="551617" cy="99469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0.40125</cdr:x>
      <cdr:y>0.3656</cdr:y>
    </cdr:from>
    <cdr:to>
      <cdr:x>0.6157</cdr:x>
      <cdr:y>0.78766</cdr:y>
    </cdr:to>
    <cdr:sp macro="" textlink="">
      <cdr:nvSpPr>
        <cdr:cNvPr id="43025" name="Line 1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2200759" y="1681651"/>
          <a:ext cx="1174540" cy="193769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0.5958</cdr:x>
      <cdr:y>0.571</cdr:y>
    </cdr:from>
    <cdr:to>
      <cdr:x>0.7088</cdr:x>
      <cdr:y>0.78766</cdr:y>
    </cdr:to>
    <cdr:sp macro="" textlink="">
      <cdr:nvSpPr>
        <cdr:cNvPr id="43026" name="Line 1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266321" y="2624646"/>
          <a:ext cx="618887" cy="99469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6350" cap="rnd">
          <a:solidFill>
            <a:srgbClr val="000000"/>
          </a:solidFill>
          <a:prstDash val="sysDot"/>
          <a:round/>
          <a:headEnd/>
          <a:tailEnd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0.4079</cdr:x>
      <cdr:y>0.21208</cdr:y>
    </cdr:from>
    <cdr:to>
      <cdr:x>0.44401</cdr:x>
      <cdr:y>0.27426</cdr:y>
    </cdr:to>
    <cdr:sp macro="" textlink="">
      <cdr:nvSpPr>
        <cdr:cNvPr id="43027" name="Line 1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320500" y="878027"/>
          <a:ext cx="196430" cy="28548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0.76852</cdr:x>
      <cdr:y>0.66626</cdr:y>
    </cdr:from>
    <cdr:to>
      <cdr:x>0.798</cdr:x>
      <cdr:y>0.72477</cdr:y>
    </cdr:to>
    <cdr:sp macro="" textlink="">
      <cdr:nvSpPr>
        <cdr:cNvPr id="43028" name="Line 20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4290175" y="3169761"/>
          <a:ext cx="203156" cy="27199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0.24152</cdr:x>
      <cdr:y>0.82266</cdr:y>
    </cdr:from>
    <cdr:to>
      <cdr:x>0.30417</cdr:x>
      <cdr:y>0.82266</cdr:y>
    </cdr:to>
    <cdr:sp macro="" textlink="">
      <cdr:nvSpPr>
        <cdr:cNvPr id="43029" name="Line 2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 flipV="1">
          <a:off x="1119053" y="3774446"/>
          <a:ext cx="34846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31750">
          <a:solidFill>
            <a:srgbClr val="000000"/>
          </a:solidFill>
          <a:round/>
          <a:headEnd/>
          <a:tailEnd type="triangle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0.5</cdr:x>
      <cdr:y>0.50024</cdr:y>
    </cdr:from>
    <cdr:to>
      <cdr:x>0.51327</cdr:x>
      <cdr:y>0.53623</cdr:y>
    </cdr:to>
    <cdr:sp macro="" textlink="">
      <cdr:nvSpPr>
        <cdr:cNvPr id="43030" name="Text Box 2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41613" y="2299824"/>
          <a:ext cx="72651" cy="16522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25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  <cdr:relSizeAnchor xmlns:cdr="http://schemas.openxmlformats.org/drawingml/2006/chartDrawing">
    <cdr:from>
      <cdr:x>0.3671</cdr:x>
      <cdr:y>0.3335</cdr:y>
    </cdr:from>
    <cdr:to>
      <cdr:x>0.40788</cdr:x>
      <cdr:y>0.37512</cdr:y>
    </cdr:to>
    <cdr:sp macro="" textlink="">
      <cdr:nvSpPr>
        <cdr:cNvPr id="114711" name="TextBox 2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13748" y="1546987"/>
          <a:ext cx="223337" cy="1926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TH</a:t>
          </a:r>
        </a:p>
      </cdr:txBody>
    </cdr:sp>
  </cdr:relSizeAnchor>
  <cdr:relSizeAnchor xmlns:cdr="http://schemas.openxmlformats.org/drawingml/2006/chartDrawing">
    <cdr:from>
      <cdr:x>0.62332</cdr:x>
      <cdr:y>0.52498</cdr:y>
    </cdr:from>
    <cdr:to>
      <cdr:x>0.65845</cdr:x>
      <cdr:y>0.57003</cdr:y>
    </cdr:to>
    <cdr:sp macro="" textlink="">
      <cdr:nvSpPr>
        <cdr:cNvPr id="114716" name="TextBox 2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17006" y="2433364"/>
          <a:ext cx="192394" cy="2085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JP</a:t>
          </a:r>
        </a:p>
      </cdr:txBody>
    </cdr:sp>
  </cdr:relSizeAnchor>
  <cdr:relSizeAnchor xmlns:cdr="http://schemas.openxmlformats.org/drawingml/2006/chartDrawing">
    <cdr:from>
      <cdr:x>0.52023</cdr:x>
      <cdr:y>0.47978</cdr:y>
    </cdr:from>
    <cdr:to>
      <cdr:x>0.58643</cdr:x>
      <cdr:y>0.53592</cdr:y>
    </cdr:to>
    <cdr:sp macro="" textlink="">
      <cdr:nvSpPr>
        <cdr:cNvPr id="30" name="TextBox 29"/>
        <cdr:cNvSpPr txBox="1"/>
      </cdr:nvSpPr>
      <cdr:spPr>
        <a:xfrm xmlns:a="http://schemas.openxmlformats.org/drawingml/2006/main">
          <a:off x="2305050" y="2447925"/>
          <a:ext cx="361950" cy="257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KR</a:t>
          </a:r>
        </a:p>
      </cdr:txBody>
    </cdr:sp>
  </cdr:relSizeAnchor>
  <cdr:relSizeAnchor xmlns:cdr="http://schemas.openxmlformats.org/drawingml/2006/chartDrawing">
    <cdr:from>
      <cdr:x>0.39721</cdr:x>
      <cdr:y>0.63617</cdr:y>
    </cdr:from>
    <cdr:to>
      <cdr:x>0.47735</cdr:x>
      <cdr:y>0.68607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2171700" y="2914650"/>
          <a:ext cx="43815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800" dirty="0">
              <a:latin typeface="Arial" pitchFamily="34" charset="0"/>
              <a:cs typeface="Arial" pitchFamily="34" charset="0"/>
            </a:rPr>
            <a:t>TW</a:t>
          </a:r>
        </a:p>
      </cdr:txBody>
    </cdr:sp>
  </cdr:relSizeAnchor>
  <cdr:relSizeAnchor xmlns:cdr="http://schemas.openxmlformats.org/drawingml/2006/chartDrawing">
    <cdr:from>
      <cdr:x>0.47715</cdr:x>
      <cdr:y>0.25245</cdr:y>
    </cdr:from>
    <cdr:to>
      <cdr:x>0.51228</cdr:x>
      <cdr:y>0.30632</cdr:y>
    </cdr:to>
    <cdr:sp macro="" textlink="">
      <cdr:nvSpPr>
        <cdr:cNvPr id="114719" name="Text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16490" y="1171807"/>
          <a:ext cx="192393" cy="2493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27432" tIns="22860" rIns="0" bIns="0" anchor="t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PH</a:t>
          </a:r>
        </a:p>
      </cdr:txBody>
    </cdr:sp>
  </cdr:relSizeAnchor>
  <cdr:relSizeAnchor xmlns:cdr="http://schemas.openxmlformats.org/drawingml/2006/chartDrawing">
    <cdr:from>
      <cdr:x>0.66975</cdr:x>
      <cdr:y>0.63614</cdr:y>
    </cdr:from>
    <cdr:to>
      <cdr:x>0.7088</cdr:x>
      <cdr:y>0.67654</cdr:y>
    </cdr:to>
    <cdr:sp macro="" textlink="">
      <cdr:nvSpPr>
        <cdr:cNvPr id="114720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71288" y="2947962"/>
          <a:ext cx="213920" cy="187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31750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sz="800" b="0" i="0" u="none" strike="noStrike" baseline="0" dirty="0">
              <a:solidFill>
                <a:srgbClr val="000000"/>
              </a:solidFill>
              <a:latin typeface="Arial"/>
              <a:cs typeface="Arial"/>
            </a:rPr>
            <a:t>CL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9E583-9B72-4AF3-8B60-D9973F93B7FA}" type="datetimeFigureOut">
              <a:rPr lang="pt-BR" smtClean="0"/>
              <a:t>9/18/18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46475-0154-48E5-8F92-95E6502DA0B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38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="" xmlns:a16="http://schemas.microsoft.com/office/drawing/2014/main" id="{241F0221-DD3B-41E2-8DB4-3FE30AEC4F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="" xmlns:a16="http://schemas.microsoft.com/office/drawing/2014/main" id="{4108647A-041A-4669-B35D-775F902B65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5124" name="Slide Number Placeholder 3">
            <a:extLst>
              <a:ext uri="{FF2B5EF4-FFF2-40B4-BE49-F238E27FC236}">
                <a16:creationId xmlns="" xmlns:a16="http://schemas.microsoft.com/office/drawing/2014/main" id="{40ED86B2-57C1-4039-819D-1C37EC782CF5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4960B3-9BF2-4E62-8266-9EF6807EE06C}" type="slidenum">
              <a:rPr kumimoji="0" lang="en-US" alt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5EE6860-8DBE-1248-A82F-D223F588F79F}" type="slidenum">
              <a:rPr lang="es-ES_tradnl" sz="1200">
                <a:latin typeface="Calibri" charset="0"/>
              </a:rPr>
              <a:pPr eaLnBrk="1" hangingPunct="1"/>
              <a:t>6</a:t>
            </a:fld>
            <a:endParaRPr lang="es-ES_tradnl" sz="1200">
              <a:latin typeface="Calibri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s-E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1268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6338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859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51D4B1-1885-4DA9-A9FE-15EA266128B0}" type="datetime1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Lee and Mason     September 19,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4B3FD-C736-4F14-8D4F-DAF420C25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31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7B0895-541D-4D56-B36A-8D9066ED0E1A}" type="datetime1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Lee and Mason     September 19,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4B3FD-C736-4F14-8D4F-DAF420C25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458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125E97-60FB-4B66-B657-FC9118936DE0}" type="datetime1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Lee and Mason     September 19,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4B3FD-C736-4F14-8D4F-DAF420C25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62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2167" y="228601"/>
            <a:ext cx="11387667" cy="587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08000" y="6324600"/>
            <a:ext cx="67056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Lee and Mason     September 19,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37601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fld id="{FB34B3FD-C736-4F14-8D4F-DAF420C25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75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6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32F42-38FB-4CA2-854C-8D184F3EF083}" type="slidenum">
              <a:rPr lang="pt-BR">
                <a:solidFill>
                  <a:srgbClr val="000000"/>
                </a:solidFill>
              </a:rPr>
              <a:pPr/>
              <a:t>‹#›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8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F4C671-BD89-419B-8A60-974EECE20AF2}" type="datetime1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Lee and Mason     September 19,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4B3FD-C736-4F14-8D4F-DAF420C25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7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1D4BF9-F309-4A03-B822-2AAE95EE2492}" type="datetime1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Lee and Mason     September 19,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4B3FD-C736-4F14-8D4F-DAF420C25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73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6AC206-40E1-449C-9D1B-50DBD2E9F394}" type="datetime1">
              <a:rPr lang="en-US" smtClean="0"/>
              <a:t>9/18/18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Lee and Mason     September 19, 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4B3FD-C736-4F14-8D4F-DAF420C25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4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D52B95-3BDE-4421-93CD-2AFA66DA12D0}" type="datetime1">
              <a:rPr lang="en-US" smtClean="0"/>
              <a:t>9/18/18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Lee and Mason     September 19, 2011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4B3FD-C736-4F14-8D4F-DAF420C25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8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850B10-2251-4238-B39A-49B1EB15788E}" type="datetime1">
              <a:rPr lang="en-US" smtClean="0"/>
              <a:t>9/18/18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Lee and Mason     September 19, 2011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4B3FD-C736-4F14-8D4F-DAF420C25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47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F91148-6316-4AB5-BBEF-616575985CEE}" type="datetime1">
              <a:rPr lang="en-US" smtClean="0"/>
              <a:t>9/18/18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Lee and Mason     September 19, 2011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4B3FD-C736-4F14-8D4F-DAF420C25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66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F9307D-2600-4A28-9079-6DDAD7134104}" type="datetime1">
              <a:rPr lang="en-US" smtClean="0"/>
              <a:t>9/18/18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Lee and Mason     September 19, 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4B3FD-C736-4F14-8D4F-DAF420C25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2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7E843C-02C7-4091-9AF5-D8E5CADD83E2}" type="datetime1">
              <a:rPr lang="en-US" smtClean="0"/>
              <a:t>9/18/18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Lee and Mason     September 19, 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4B3FD-C736-4F14-8D4F-DAF420C25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8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5_PPT-template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ECCCBA37-2DBF-4D26-8C7B-A18A74CD6E77}" type="datetime1">
              <a:rPr lang="en-US" smtClean="0"/>
              <a:t>9/18/18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en-US"/>
              <a:t>Lee and Mason     September 19, 2011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B34B3FD-C736-4F14-8D4F-DAF420C25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29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ntaccounts.org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Excel_Sheet2.xlsx"/><Relationship Id="rId5" Type="http://schemas.openxmlformats.org/officeDocument/2006/relationships/image" Target="../media/image1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="" xmlns:a16="http://schemas.microsoft.com/office/drawing/2014/main" id="{1EB6BF80-8C05-48D2-8935-1708EBAE4C3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936750" y="1062891"/>
            <a:ext cx="8653650" cy="1749483"/>
          </a:xfrm>
        </p:spPr>
        <p:txBody>
          <a:bodyPr/>
          <a:lstStyle/>
          <a:p>
            <a:r>
              <a:rPr lang="pt-BR" altLang="pt-BR" sz="4000" dirty="0" smtClean="0">
                <a:cs typeface="Arial" panose="020B0604020202020204" pitchFamily="34" charset="0"/>
              </a:rPr>
              <a:t>NTA: </a:t>
            </a:r>
            <a:r>
              <a:rPr lang="pt-BR" altLang="pt-BR" sz="4000" dirty="0" err="1" smtClean="0">
                <a:cs typeface="Arial" panose="020B0604020202020204" pitchFamily="34" charset="0"/>
              </a:rPr>
              <a:t>basic</a:t>
            </a:r>
            <a:r>
              <a:rPr lang="pt-BR" altLang="pt-BR" sz="4000" dirty="0" smtClean="0">
                <a:cs typeface="Arial" panose="020B0604020202020204" pitchFamily="34" charset="0"/>
              </a:rPr>
              <a:t> </a:t>
            </a:r>
            <a:r>
              <a:rPr lang="pt-BR" altLang="pt-BR" sz="4000" dirty="0" err="1" smtClean="0">
                <a:cs typeface="Arial" panose="020B0604020202020204" pitchFamily="34" charset="0"/>
              </a:rPr>
              <a:t>concepts</a:t>
            </a:r>
            <a:r>
              <a:rPr lang="pt-BR" altLang="pt-BR" sz="4000" dirty="0" smtClean="0">
                <a:cs typeface="Arial" panose="020B0604020202020204" pitchFamily="34" charset="0"/>
              </a:rPr>
              <a:t>, </a:t>
            </a:r>
            <a:r>
              <a:rPr lang="pt-BR" altLang="pt-BR" sz="4000" dirty="0" err="1" smtClean="0">
                <a:cs typeface="Arial" panose="020B0604020202020204" pitchFamily="34" charset="0"/>
              </a:rPr>
              <a:t>policy</a:t>
            </a:r>
            <a:r>
              <a:rPr lang="pt-BR" altLang="pt-BR" sz="4000" dirty="0" smtClean="0">
                <a:cs typeface="Arial" panose="020B0604020202020204" pitchFamily="34" charset="0"/>
              </a:rPr>
              <a:t> </a:t>
            </a:r>
            <a:r>
              <a:rPr lang="pt-BR" altLang="pt-BR" sz="4000" dirty="0" err="1" smtClean="0">
                <a:cs typeface="Arial" panose="020B0604020202020204" pitchFamily="34" charset="0"/>
              </a:rPr>
              <a:t>implications</a:t>
            </a:r>
            <a:r>
              <a:rPr lang="pt-BR" altLang="pt-BR" sz="4000" dirty="0" smtClean="0">
                <a:cs typeface="Arial" panose="020B0604020202020204" pitchFamily="34" charset="0"/>
              </a:rPr>
              <a:t> </a:t>
            </a:r>
            <a:r>
              <a:rPr lang="pt-BR" altLang="pt-BR" sz="4000" dirty="0" err="1" smtClean="0">
                <a:cs typeface="Arial" panose="020B0604020202020204" pitchFamily="34" charset="0"/>
              </a:rPr>
              <a:t>and</a:t>
            </a:r>
            <a:r>
              <a:rPr lang="pt-BR" altLang="pt-BR" sz="4000" dirty="0" smtClean="0">
                <a:cs typeface="Arial" panose="020B0604020202020204" pitchFamily="34" charset="0"/>
              </a:rPr>
              <a:t> some </a:t>
            </a:r>
            <a:r>
              <a:rPr lang="pt-BR" altLang="pt-BR" sz="4000" dirty="0" err="1" smtClean="0">
                <a:cs typeface="Arial" panose="020B0604020202020204" pitchFamily="34" charset="0"/>
              </a:rPr>
              <a:t>results</a:t>
            </a:r>
            <a:r>
              <a:rPr lang="pt-BR" altLang="pt-BR" sz="4000" dirty="0" smtClean="0">
                <a:cs typeface="Arial" panose="020B0604020202020204" pitchFamily="34" charset="0"/>
              </a:rPr>
              <a:t> for LAC </a:t>
            </a:r>
            <a:endParaRPr lang="en-US" altLang="pt-BR" sz="4000" dirty="0">
              <a:cs typeface="Arial" panose="020B0604020202020204" pitchFamily="34" charset="0"/>
            </a:endParaRPr>
          </a:p>
        </p:txBody>
      </p:sp>
      <p:sp>
        <p:nvSpPr>
          <p:cNvPr id="3075" name="TextBox 2">
            <a:extLst>
              <a:ext uri="{FF2B5EF4-FFF2-40B4-BE49-F238E27FC236}">
                <a16:creationId xmlns="" xmlns:a16="http://schemas.microsoft.com/office/drawing/2014/main" id="{760F3D14-577A-41A3-BC60-3D6639303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9414" y="3276601"/>
            <a:ext cx="381317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pt-BR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Cassio M. </a:t>
            </a:r>
            <a:r>
              <a:rPr kumimoji="0" lang="en-US" altLang="pt-BR" sz="2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Turra</a:t>
            </a:r>
            <a:endParaRPr kumimoji="0" lang="en-US" altLang="pt-BR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Departamento</a:t>
            </a:r>
            <a:r>
              <a:rPr kumimoji="0" lang="en-US" alt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de </a:t>
            </a:r>
            <a:r>
              <a:rPr kumimoji="0" lang="en-US" altLang="pt-B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Demografia</a:t>
            </a:r>
            <a:endParaRPr kumimoji="0" lang="en-US" altLang="pt-B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pt-BR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100" name="Picture 3" descr="01logo">
            <a:extLst>
              <a:ext uri="{FF2B5EF4-FFF2-40B4-BE49-F238E27FC236}">
                <a16:creationId xmlns="" xmlns:a16="http://schemas.microsoft.com/office/drawing/2014/main" id="{A48707AE-2F78-489C-931D-55D33E1EF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4572001"/>
            <a:ext cx="120015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Emergence of Aged </a:t>
            </a:r>
            <a:r>
              <a:rPr lang="en-US" b="1" dirty="0" smtClean="0"/>
              <a:t>Economies</a:t>
            </a:r>
            <a:r>
              <a:rPr lang="en-US" sz="3400" dirty="0" smtClean="0"/>
              <a:t> (Miller T.)</a:t>
            </a:r>
            <a:endParaRPr lang="en-US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1524001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Today: 19 Aged Economies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43766" y="1524001"/>
            <a:ext cx="4200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2070:  129 Aged Economies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 t="36664" b="5728"/>
          <a:stretch>
            <a:fillRect/>
          </a:stretch>
        </p:blipFill>
        <p:spPr bwMode="auto">
          <a:xfrm>
            <a:off x="1524000" y="2209801"/>
            <a:ext cx="4419600" cy="185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 t="36664" b="5728"/>
          <a:stretch>
            <a:fillRect/>
          </a:stretch>
        </p:blipFill>
        <p:spPr bwMode="auto">
          <a:xfrm>
            <a:off x="6059904" y="2209800"/>
            <a:ext cx="4608096" cy="193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687436" y="4996351"/>
            <a:ext cx="674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Aged Economy:  </a:t>
            </a:r>
          </a:p>
          <a:p>
            <a:r>
              <a:rPr lang="en-US" b="1" dirty="0"/>
              <a:t>An economy in which aggregate consumption by older persons </a:t>
            </a:r>
          </a:p>
          <a:p>
            <a:r>
              <a:rPr lang="en-US" b="1" dirty="0"/>
              <a:t>exceeds that of children.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677433"/>
            <a:ext cx="8077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600" u="sng" dirty="0"/>
              <a:t>The Situation We Face Today</a:t>
            </a:r>
            <a:r>
              <a:rPr lang="en-US" sz="3600" dirty="0"/>
              <a:t>:   </a:t>
            </a:r>
          </a:p>
          <a:p>
            <a:pPr algn="ctr"/>
            <a:r>
              <a:rPr lang="en-US" sz="3600" dirty="0"/>
              <a:t>Unprecedented change  </a:t>
            </a:r>
          </a:p>
          <a:p>
            <a:pPr algn="ctr"/>
            <a:r>
              <a:rPr lang="en-US" sz="3600" dirty="0"/>
              <a:t>Limited and incoherent economic data</a:t>
            </a:r>
          </a:p>
          <a:p>
            <a:endParaRPr lang="en-US" dirty="0"/>
          </a:p>
          <a:p>
            <a:r>
              <a:rPr lang="en-US" dirty="0"/>
              <a:t>                   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0897" y="122630"/>
            <a:ext cx="9681882" cy="1149070"/>
          </a:xfrm>
          <a:prstGeom prst="rect">
            <a:avLst/>
          </a:prstGeom>
        </p:spPr>
        <p:txBody>
          <a:bodyPr vert="horz" wrap="square" lIns="0" tIns="31499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194"/>
            <a:r>
              <a:rPr sz="3500" b="1" spc="-4" dirty="0"/>
              <a:t>Valu</a:t>
            </a:r>
            <a:r>
              <a:rPr sz="3500" b="1" dirty="0"/>
              <a:t>e</a:t>
            </a:r>
            <a:r>
              <a:rPr sz="3500" b="1" spc="-4" dirty="0"/>
              <a:t> </a:t>
            </a:r>
            <a:r>
              <a:rPr sz="3500" b="1" dirty="0"/>
              <a:t>of National</a:t>
            </a:r>
            <a:r>
              <a:rPr sz="3500" b="1" spc="-18" dirty="0"/>
              <a:t> </a:t>
            </a:r>
            <a:r>
              <a:rPr sz="3500" b="1" spc="-4" dirty="0"/>
              <a:t>Transfe</a:t>
            </a:r>
            <a:r>
              <a:rPr sz="3500" b="1" dirty="0"/>
              <a:t>r</a:t>
            </a:r>
            <a:r>
              <a:rPr sz="3500" b="1" spc="13" dirty="0"/>
              <a:t> </a:t>
            </a:r>
            <a:r>
              <a:rPr sz="3500" b="1" spc="-4" dirty="0"/>
              <a:t>Accounts</a:t>
            </a:r>
            <a:r>
              <a:rPr lang="pt-BR" sz="3500" b="1" spc="-4" dirty="0"/>
              <a:t> </a:t>
            </a:r>
            <a:r>
              <a:rPr lang="pt-BR" sz="3500" spc="-4" dirty="0"/>
              <a:t/>
            </a:r>
            <a:br>
              <a:rPr lang="pt-BR" sz="3500" spc="-4" dirty="0"/>
            </a:br>
            <a:r>
              <a:rPr lang="pt-BR" sz="2500" spc="-4" dirty="0"/>
              <a:t>(</a:t>
            </a:r>
            <a:r>
              <a:rPr lang="pt-BR" sz="2500" spc="-4" dirty="0">
                <a:hlinkClick r:id="rId3"/>
              </a:rPr>
              <a:t>www.ntaccounts.org</a:t>
            </a:r>
            <a:r>
              <a:rPr lang="pt-BR" sz="2500" spc="-4" dirty="0"/>
              <a:t>, Lee </a:t>
            </a:r>
            <a:r>
              <a:rPr lang="pt-BR" sz="2500" spc="-4" dirty="0" err="1"/>
              <a:t>and</a:t>
            </a:r>
            <a:r>
              <a:rPr lang="pt-BR" sz="2500" spc="-4" dirty="0"/>
              <a:t> Mason)</a:t>
            </a:r>
            <a:endParaRPr sz="2500" dirty="0"/>
          </a:p>
        </p:txBody>
      </p:sp>
      <p:sp>
        <p:nvSpPr>
          <p:cNvPr id="3" name="object 3"/>
          <p:cNvSpPr txBox="1"/>
          <p:nvPr/>
        </p:nvSpPr>
        <p:spPr>
          <a:xfrm>
            <a:off x="815546" y="1559578"/>
            <a:ext cx="10272584" cy="52151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marR="4483" indent="-302575">
              <a:buFont typeface="Arial"/>
              <a:buChar char="•"/>
              <a:tabLst>
                <a:tab pos="314342" algn="l"/>
              </a:tabLst>
            </a:pPr>
            <a:r>
              <a:rPr sz="2800" spc="-4" dirty="0">
                <a:latin typeface="Calibri"/>
                <a:cs typeface="Calibri"/>
              </a:rPr>
              <a:t>Fundamenta</a:t>
            </a:r>
            <a:r>
              <a:rPr sz="2800" dirty="0">
                <a:latin typeface="Calibri"/>
                <a:cs typeface="Calibri"/>
              </a:rPr>
              <a:t>l</a:t>
            </a:r>
            <a:r>
              <a:rPr sz="2800" spc="9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question</a:t>
            </a:r>
            <a:r>
              <a:rPr sz="2800" dirty="0">
                <a:latin typeface="Calibri"/>
                <a:cs typeface="Calibri"/>
              </a:rPr>
              <a:t>:</a:t>
            </a:r>
            <a:r>
              <a:rPr sz="2800" spc="9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ho</a:t>
            </a:r>
            <a:r>
              <a:rPr sz="2800" dirty="0">
                <a:latin typeface="Calibri"/>
                <a:cs typeface="Calibri"/>
              </a:rPr>
              <a:t>w</a:t>
            </a:r>
            <a:r>
              <a:rPr sz="2800" spc="4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d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4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differen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4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ag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groups, </a:t>
            </a:r>
            <a:r>
              <a:rPr sz="2800" spc="-4" dirty="0">
                <a:latin typeface="Calibri"/>
                <a:cs typeface="Calibri"/>
              </a:rPr>
              <a:t>includin</a:t>
            </a:r>
            <a:r>
              <a:rPr sz="2800" dirty="0">
                <a:latin typeface="Calibri"/>
                <a:cs typeface="Calibri"/>
              </a:rPr>
              <a:t>g</a:t>
            </a:r>
            <a:r>
              <a:rPr sz="2800" spc="13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childre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-4" dirty="0">
                <a:latin typeface="Calibri"/>
                <a:cs typeface="Calibri"/>
              </a:rPr>
              <a:t> an</a:t>
            </a:r>
            <a:r>
              <a:rPr sz="2800" dirty="0">
                <a:latin typeface="Calibri"/>
                <a:cs typeface="Calibri"/>
              </a:rPr>
              <a:t>d the </a:t>
            </a:r>
            <a:r>
              <a:rPr sz="2800" spc="-4" dirty="0">
                <a:latin typeface="Calibri"/>
                <a:cs typeface="Calibri"/>
              </a:rPr>
              <a:t>elderly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9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acquire</a:t>
            </a:r>
            <a:r>
              <a:rPr sz="2800" spc="-9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an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4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use </a:t>
            </a:r>
            <a:r>
              <a:rPr sz="2800" dirty="0">
                <a:latin typeface="Calibri"/>
                <a:cs typeface="Calibri"/>
              </a:rPr>
              <a:t>economic</a:t>
            </a:r>
            <a:r>
              <a:rPr sz="2800" spc="-9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resources?</a:t>
            </a:r>
          </a:p>
          <a:p>
            <a:pPr marL="313781" marR="256628" indent="-302575">
              <a:spcBef>
                <a:spcPts val="596"/>
              </a:spcBef>
              <a:buFont typeface="Arial"/>
              <a:buChar char="•"/>
              <a:tabLst>
                <a:tab pos="313781" algn="l"/>
              </a:tabLst>
            </a:pPr>
            <a:r>
              <a:rPr sz="2800" spc="-4" dirty="0">
                <a:latin typeface="Calibri"/>
                <a:cs typeface="Calibri"/>
              </a:rPr>
              <a:t>Ho</a:t>
            </a:r>
            <a:r>
              <a:rPr sz="2800" dirty="0">
                <a:latin typeface="Calibri"/>
                <a:cs typeface="Calibri"/>
              </a:rPr>
              <a:t>w </a:t>
            </a:r>
            <a:r>
              <a:rPr sz="2800" spc="-4" dirty="0">
                <a:latin typeface="Calibri"/>
                <a:cs typeface="Calibri"/>
              </a:rPr>
              <a:t>ar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4" dirty="0">
                <a:latin typeface="Calibri"/>
                <a:cs typeface="Calibri"/>
              </a:rPr>
              <a:t> acces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4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an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4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us</a:t>
            </a:r>
            <a:r>
              <a:rPr sz="2800" dirty="0">
                <a:latin typeface="Calibri"/>
                <a:cs typeface="Calibri"/>
              </a:rPr>
              <a:t>e to resources</a:t>
            </a:r>
            <a:r>
              <a:rPr sz="2800" spc="-4" dirty="0">
                <a:latin typeface="Calibri"/>
                <a:cs typeface="Calibri"/>
              </a:rPr>
              <a:t> influence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18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by </a:t>
            </a:r>
            <a:r>
              <a:rPr sz="2800" dirty="0">
                <a:latin typeface="Calibri"/>
                <a:cs typeface="Calibri"/>
              </a:rPr>
              <a:t>changes </a:t>
            </a:r>
            <a:r>
              <a:rPr sz="2800" spc="-9" dirty="0">
                <a:latin typeface="Calibri"/>
                <a:cs typeface="Calibri"/>
              </a:rPr>
              <a:t>i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4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populatio</a:t>
            </a:r>
            <a:r>
              <a:rPr sz="2800" dirty="0">
                <a:latin typeface="Calibri"/>
                <a:cs typeface="Calibri"/>
              </a:rPr>
              <a:t>n</a:t>
            </a:r>
            <a:r>
              <a:rPr sz="2800" spc="9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ag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-4" dirty="0">
                <a:latin typeface="Calibri"/>
                <a:cs typeface="Calibri"/>
              </a:rPr>
              <a:t>structure:</a:t>
            </a:r>
            <a:endParaRPr sz="2800" dirty="0">
              <a:latin typeface="Calibri"/>
              <a:cs typeface="Calibri"/>
            </a:endParaRPr>
          </a:p>
          <a:p>
            <a:pPr marL="666786" lvl="1" indent="-252146">
              <a:spcBef>
                <a:spcPts val="521"/>
              </a:spcBef>
              <a:buFont typeface="Arial"/>
              <a:buChar char="–"/>
              <a:tabLst>
                <a:tab pos="667346" algn="l"/>
              </a:tabLst>
            </a:pPr>
            <a:r>
              <a:rPr sz="2800" spc="-4" dirty="0">
                <a:latin typeface="Calibri"/>
                <a:cs typeface="Calibri"/>
              </a:rPr>
              <a:t>demographi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4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dividend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economic</a:t>
            </a:r>
            <a:r>
              <a:rPr sz="2800" spc="-18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growth?</a:t>
            </a:r>
            <a:endParaRPr sz="2800" dirty="0">
              <a:latin typeface="Calibri"/>
              <a:cs typeface="Calibri"/>
            </a:endParaRPr>
          </a:p>
          <a:p>
            <a:pPr marL="666786" lvl="1" indent="-252146">
              <a:spcBef>
                <a:spcPts val="503"/>
              </a:spcBef>
              <a:buFont typeface="Arial"/>
              <a:buChar char="–"/>
              <a:tabLst>
                <a:tab pos="667346" algn="l"/>
              </a:tabLst>
            </a:pPr>
            <a:r>
              <a:rPr sz="2800" dirty="0">
                <a:latin typeface="Calibri"/>
                <a:cs typeface="Calibri"/>
              </a:rPr>
              <a:t>generational</a:t>
            </a:r>
            <a:r>
              <a:rPr sz="2800" spc="-13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equity</a:t>
            </a:r>
            <a:r>
              <a:rPr sz="2800" dirty="0" smtClean="0">
                <a:latin typeface="Calibri"/>
                <a:cs typeface="Calibri"/>
              </a:rPr>
              <a:t>?</a:t>
            </a:r>
            <a:endParaRPr lang="x-none" sz="2800" dirty="0">
              <a:latin typeface="Calibri"/>
              <a:cs typeface="Calibri"/>
            </a:endParaRPr>
          </a:p>
          <a:p>
            <a:pPr marL="666786" lvl="1" indent="-252146">
              <a:spcBef>
                <a:spcPts val="503"/>
              </a:spcBef>
              <a:buFont typeface="Arial"/>
              <a:buChar char="–"/>
              <a:tabLst>
                <a:tab pos="667346" algn="l"/>
              </a:tabLst>
            </a:pPr>
            <a:r>
              <a:rPr lang="x-none" sz="2800" dirty="0" smtClean="0">
                <a:latin typeface="Calibri"/>
                <a:cs typeface="Calibri"/>
              </a:rPr>
              <a:t>gender equity?</a:t>
            </a:r>
            <a:endParaRPr sz="2800" dirty="0">
              <a:latin typeface="Calibri"/>
              <a:cs typeface="Calibri"/>
            </a:endParaRPr>
          </a:p>
          <a:p>
            <a:pPr marL="666786" lvl="1" indent="-252146">
              <a:spcBef>
                <a:spcPts val="503"/>
              </a:spcBef>
              <a:buFont typeface="Arial"/>
              <a:buChar char="–"/>
              <a:tabLst>
                <a:tab pos="667346" algn="l"/>
              </a:tabLst>
            </a:pPr>
            <a:r>
              <a:rPr sz="2800" dirty="0">
                <a:latin typeface="Calibri"/>
                <a:cs typeface="Calibri"/>
              </a:rPr>
              <a:t>financial</a:t>
            </a:r>
            <a:r>
              <a:rPr sz="2800" spc="-4" dirty="0">
                <a:latin typeface="Calibri"/>
                <a:cs typeface="Calibri"/>
              </a:rPr>
              <a:t> </a:t>
            </a:r>
            <a:r>
              <a:rPr sz="2800" spc="-18" dirty="0">
                <a:latin typeface="Calibri"/>
                <a:cs typeface="Calibri"/>
              </a:rPr>
              <a:t>market</a:t>
            </a:r>
            <a:r>
              <a:rPr sz="2800" spc="-9" dirty="0">
                <a:latin typeface="Calibri"/>
                <a:cs typeface="Calibri"/>
              </a:rPr>
              <a:t>s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" dirty="0">
                <a:latin typeface="Calibri"/>
                <a:cs typeface="Calibri"/>
              </a:rPr>
              <a:t> </a:t>
            </a:r>
            <a:r>
              <a:rPr sz="2800" spc="-9" dirty="0">
                <a:latin typeface="Calibri"/>
                <a:cs typeface="Calibri"/>
              </a:rPr>
              <a:t>asset</a:t>
            </a:r>
            <a:r>
              <a:rPr sz="2800" spc="-4" dirty="0">
                <a:latin typeface="Calibri"/>
                <a:cs typeface="Calibri"/>
              </a:rPr>
              <a:t> prices?</a:t>
            </a:r>
            <a:endParaRPr sz="2800" dirty="0">
              <a:latin typeface="Calibri"/>
              <a:cs typeface="Calibri"/>
            </a:endParaRPr>
          </a:p>
          <a:p>
            <a:pPr marL="666786" lvl="1" indent="-252146">
              <a:spcBef>
                <a:spcPts val="503"/>
              </a:spcBef>
              <a:buFont typeface="Arial"/>
              <a:buChar char="–"/>
              <a:tabLst>
                <a:tab pos="667346" algn="l"/>
              </a:tabLst>
            </a:pPr>
            <a:r>
              <a:rPr sz="2800" spc="-4" dirty="0">
                <a:latin typeface="Calibri"/>
                <a:cs typeface="Calibri"/>
              </a:rPr>
              <a:t>sustainabilit</a:t>
            </a:r>
            <a:r>
              <a:rPr sz="2800" dirty="0">
                <a:latin typeface="Calibri"/>
                <a:cs typeface="Calibri"/>
              </a:rPr>
              <a:t>y</a:t>
            </a:r>
            <a:r>
              <a:rPr sz="2800" spc="-4" dirty="0">
                <a:latin typeface="Calibri"/>
                <a:cs typeface="Calibri"/>
              </a:rPr>
              <a:t> o</a:t>
            </a:r>
            <a:r>
              <a:rPr sz="2800" dirty="0">
                <a:latin typeface="Calibri"/>
                <a:cs typeface="Calibri"/>
              </a:rPr>
              <a:t>f</a:t>
            </a:r>
            <a:r>
              <a:rPr sz="2800" spc="-4" dirty="0">
                <a:latin typeface="Calibri"/>
                <a:cs typeface="Calibri"/>
              </a:rPr>
              <a:t> publi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4" dirty="0">
                <a:latin typeface="Calibri"/>
                <a:cs typeface="Calibri"/>
              </a:rPr>
              <a:t> </a:t>
            </a:r>
            <a:r>
              <a:rPr sz="2800" spc="-9" dirty="0">
                <a:latin typeface="Calibri"/>
                <a:cs typeface="Calibri"/>
              </a:rPr>
              <a:t>private</a:t>
            </a:r>
            <a:r>
              <a:rPr sz="2800" spc="4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suppor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4" dirty="0">
                <a:latin typeface="Calibri"/>
                <a:cs typeface="Calibri"/>
              </a:rPr>
              <a:t> </a:t>
            </a:r>
            <a:r>
              <a:rPr sz="2800" spc="-18" dirty="0">
                <a:latin typeface="Calibri"/>
                <a:cs typeface="Calibri"/>
              </a:rPr>
              <a:t>systems?</a:t>
            </a:r>
            <a:endParaRPr lang="pt-BR" sz="2800" spc="-18" dirty="0">
              <a:latin typeface="Calibri"/>
              <a:cs typeface="Calibri"/>
            </a:endParaRPr>
          </a:p>
          <a:p>
            <a:pPr marL="313781" marR="159692" indent="-302575">
              <a:spcBef>
                <a:spcPts val="578"/>
              </a:spcBef>
              <a:buFont typeface="Arial"/>
              <a:buChar char="•"/>
              <a:tabLst>
                <a:tab pos="314342" algn="l"/>
              </a:tabLst>
            </a:pPr>
            <a:r>
              <a:rPr sz="2800" spc="-4" dirty="0">
                <a:latin typeface="Calibri"/>
                <a:cs typeface="Calibri"/>
              </a:rPr>
              <a:t>Wha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-4" dirty="0">
                <a:latin typeface="Calibri"/>
                <a:cs typeface="Calibri"/>
              </a:rPr>
              <a:t> policie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9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shoul</a:t>
            </a:r>
            <a:r>
              <a:rPr sz="2800" dirty="0">
                <a:latin typeface="Calibri"/>
                <a:cs typeface="Calibri"/>
              </a:rPr>
              <a:t>d</a:t>
            </a:r>
            <a:r>
              <a:rPr sz="2800" spc="4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b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-4" dirty="0">
                <a:latin typeface="Calibri"/>
                <a:cs typeface="Calibri"/>
              </a:rPr>
              <a:t>considere</a:t>
            </a:r>
            <a:r>
              <a:rPr sz="2800" dirty="0">
                <a:latin typeface="Calibri"/>
                <a:cs typeface="Calibri"/>
              </a:rPr>
              <a:t>d </a:t>
            </a:r>
            <a:r>
              <a:rPr sz="2800" spc="-4" dirty="0">
                <a:latin typeface="Calibri"/>
                <a:cs typeface="Calibri"/>
              </a:rPr>
              <a:t>t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4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bes</a:t>
            </a:r>
            <a:r>
              <a:rPr sz="2800" dirty="0">
                <a:latin typeface="Calibri"/>
                <a:cs typeface="Calibri"/>
              </a:rPr>
              <a:t>t</a:t>
            </a:r>
            <a:r>
              <a:rPr sz="2800" spc="9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prepare fo</a:t>
            </a:r>
            <a:r>
              <a:rPr sz="2800" dirty="0">
                <a:latin typeface="Calibri"/>
                <a:cs typeface="Calibri"/>
              </a:rPr>
              <a:t>r</a:t>
            </a:r>
            <a:r>
              <a:rPr sz="2800" spc="4" dirty="0">
                <a:latin typeface="Calibri"/>
                <a:cs typeface="Calibri"/>
              </a:rPr>
              <a:t> </a:t>
            </a:r>
            <a:r>
              <a:rPr sz="2800" spc="-4" dirty="0">
                <a:latin typeface="Calibri"/>
                <a:cs typeface="Calibri"/>
              </a:rPr>
              <a:t>comin</a:t>
            </a:r>
            <a:r>
              <a:rPr sz="2800" dirty="0">
                <a:latin typeface="Calibri"/>
                <a:cs typeface="Calibri"/>
              </a:rPr>
              <a:t>g </a:t>
            </a:r>
            <a:r>
              <a:rPr sz="2800" spc="-4" dirty="0">
                <a:latin typeface="Calibri"/>
                <a:cs typeface="Calibri"/>
              </a:rPr>
              <a:t>demographi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13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change?</a:t>
            </a:r>
          </a:p>
        </p:txBody>
      </p:sp>
    </p:spTree>
    <p:extLst>
      <p:ext uri="{BB962C8B-B14F-4D97-AF65-F5344CB8AC3E}">
        <p14:creationId xmlns:p14="http://schemas.microsoft.com/office/powerpoint/2010/main" val="1290410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1077" y="881102"/>
            <a:ext cx="6931398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3500" b="1" spc="-18" dirty="0">
                <a:latin typeface="Calibri"/>
                <a:cs typeface="Calibri"/>
              </a:rPr>
              <a:t>Ga</a:t>
            </a:r>
            <a:r>
              <a:rPr sz="3500" b="1" spc="-22" dirty="0">
                <a:latin typeface="Calibri"/>
                <a:cs typeface="Calibri"/>
              </a:rPr>
              <a:t>p</a:t>
            </a:r>
            <a:r>
              <a:rPr sz="3500" b="1" spc="4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in</a:t>
            </a:r>
            <a:r>
              <a:rPr sz="3500" b="1" spc="4" dirty="0">
                <a:latin typeface="Calibri"/>
                <a:cs typeface="Calibri"/>
              </a:rPr>
              <a:t> </a:t>
            </a:r>
            <a:r>
              <a:rPr sz="3500" b="1" spc="-18" dirty="0">
                <a:latin typeface="Calibri"/>
                <a:cs typeface="Calibri"/>
              </a:rPr>
              <a:t>National</a:t>
            </a:r>
            <a:r>
              <a:rPr sz="3500" b="1" spc="-4" dirty="0">
                <a:latin typeface="Calibri"/>
                <a:cs typeface="Calibri"/>
              </a:rPr>
              <a:t> </a:t>
            </a:r>
            <a:r>
              <a:rPr sz="3500" b="1" dirty="0">
                <a:latin typeface="Calibri"/>
                <a:cs typeface="Calibri"/>
              </a:rPr>
              <a:t>Statistical</a:t>
            </a:r>
            <a:r>
              <a:rPr sz="3500" b="1" spc="26" dirty="0">
                <a:latin typeface="Calibri"/>
                <a:cs typeface="Calibri"/>
              </a:rPr>
              <a:t> </a:t>
            </a:r>
            <a:r>
              <a:rPr sz="3500" b="1" spc="-26" dirty="0">
                <a:latin typeface="Calibri"/>
                <a:cs typeface="Calibri"/>
              </a:rPr>
              <a:t>Systems</a:t>
            </a:r>
            <a:endParaRPr sz="3500" b="1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3211" y="1900138"/>
            <a:ext cx="10478529" cy="2697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marR="4483" indent="-302575">
              <a:buFont typeface="Arial"/>
              <a:buChar char="•"/>
              <a:tabLst>
                <a:tab pos="314342" algn="l"/>
              </a:tabLst>
            </a:pPr>
            <a:r>
              <a:rPr sz="2824" spc="-18" dirty="0">
                <a:latin typeface="Calibri"/>
                <a:cs typeface="Calibri"/>
              </a:rPr>
              <a:t>System</a:t>
            </a:r>
            <a:r>
              <a:rPr sz="2824" spc="13" dirty="0">
                <a:latin typeface="Calibri"/>
                <a:cs typeface="Calibri"/>
              </a:rPr>
              <a:t> </a:t>
            </a:r>
            <a:r>
              <a:rPr sz="2824" spc="-22" dirty="0">
                <a:latin typeface="Calibri"/>
                <a:cs typeface="Calibri"/>
              </a:rPr>
              <a:t>o</a:t>
            </a:r>
            <a:r>
              <a:rPr sz="2824" spc="-9" dirty="0">
                <a:latin typeface="Calibri"/>
                <a:cs typeface="Calibri"/>
              </a:rPr>
              <a:t>f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National</a:t>
            </a:r>
            <a:r>
              <a:rPr sz="2824" spc="-9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Accounts an</a:t>
            </a:r>
            <a:r>
              <a:rPr sz="2824" spc="-18" dirty="0">
                <a:latin typeface="Calibri"/>
                <a:cs typeface="Calibri"/>
              </a:rPr>
              <a:t>d</a:t>
            </a:r>
            <a:r>
              <a:rPr sz="2824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other aggregate</a:t>
            </a:r>
            <a:r>
              <a:rPr sz="2824" dirty="0">
                <a:latin typeface="Calibri"/>
                <a:cs typeface="Calibri"/>
              </a:rPr>
              <a:t> </a:t>
            </a:r>
            <a:r>
              <a:rPr sz="2824" spc="-18" dirty="0">
                <a:latin typeface="Calibri"/>
                <a:cs typeface="Calibri"/>
              </a:rPr>
              <a:t>economic</a:t>
            </a:r>
            <a:r>
              <a:rPr sz="2824" spc="-4" dirty="0">
                <a:latin typeface="Calibri"/>
                <a:cs typeface="Calibri"/>
              </a:rPr>
              <a:t> </a:t>
            </a:r>
            <a:r>
              <a:rPr sz="2824" spc="-9" dirty="0">
                <a:latin typeface="Calibri"/>
                <a:cs typeface="Calibri"/>
              </a:rPr>
              <a:t>dat</a:t>
            </a:r>
            <a:r>
              <a:rPr sz="2824" spc="-18" dirty="0">
                <a:latin typeface="Calibri"/>
                <a:cs typeface="Calibri"/>
              </a:rPr>
              <a:t>a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provide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9" dirty="0">
                <a:latin typeface="Calibri"/>
                <a:cs typeface="Calibri"/>
              </a:rPr>
              <a:t>little</a:t>
            </a:r>
            <a:r>
              <a:rPr sz="2824" spc="-13" dirty="0">
                <a:latin typeface="Calibri"/>
                <a:cs typeface="Calibri"/>
              </a:rPr>
              <a:t> information</a:t>
            </a:r>
            <a:r>
              <a:rPr sz="2824" spc="22" dirty="0">
                <a:latin typeface="Calibri"/>
                <a:cs typeface="Calibri"/>
              </a:rPr>
              <a:t> </a:t>
            </a:r>
            <a:r>
              <a:rPr sz="2824" spc="-18" dirty="0">
                <a:latin typeface="Calibri"/>
                <a:cs typeface="Calibri"/>
              </a:rPr>
              <a:t>about</a:t>
            </a:r>
            <a:r>
              <a:rPr sz="2824" spc="9" dirty="0">
                <a:latin typeface="Calibri"/>
                <a:cs typeface="Calibri"/>
              </a:rPr>
              <a:t> </a:t>
            </a:r>
            <a:r>
              <a:rPr sz="2824" spc="-18" dirty="0">
                <a:latin typeface="Calibri"/>
                <a:cs typeface="Calibri"/>
              </a:rPr>
              <a:t>how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18" dirty="0">
                <a:latin typeface="Calibri"/>
                <a:cs typeface="Calibri"/>
              </a:rPr>
              <a:t>differen</a:t>
            </a:r>
            <a:r>
              <a:rPr sz="2824" spc="-13" dirty="0">
                <a:latin typeface="Calibri"/>
                <a:cs typeface="Calibri"/>
              </a:rPr>
              <a:t>t</a:t>
            </a:r>
            <a:r>
              <a:rPr sz="2824" spc="13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generations</a:t>
            </a:r>
            <a:r>
              <a:rPr sz="2824" spc="-9" dirty="0">
                <a:latin typeface="Calibri"/>
                <a:cs typeface="Calibri"/>
              </a:rPr>
              <a:t> </a:t>
            </a:r>
            <a:r>
              <a:rPr sz="2824" spc="-22" dirty="0">
                <a:latin typeface="Calibri"/>
                <a:cs typeface="Calibri"/>
              </a:rPr>
              <a:t>o</a:t>
            </a:r>
            <a:r>
              <a:rPr sz="2824" spc="-13" dirty="0">
                <a:latin typeface="Calibri"/>
                <a:cs typeface="Calibri"/>
              </a:rPr>
              <a:t>r</a:t>
            </a:r>
            <a:r>
              <a:rPr sz="2824" dirty="0">
                <a:latin typeface="Calibri"/>
                <a:cs typeface="Calibri"/>
              </a:rPr>
              <a:t> </a:t>
            </a:r>
            <a:r>
              <a:rPr sz="2824" spc="-18" dirty="0">
                <a:latin typeface="Calibri"/>
                <a:cs typeface="Calibri"/>
              </a:rPr>
              <a:t>age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groups</a:t>
            </a:r>
            <a:r>
              <a:rPr sz="2824" spc="-4" dirty="0">
                <a:latin typeface="Calibri"/>
                <a:cs typeface="Calibri"/>
              </a:rPr>
              <a:t> </a:t>
            </a:r>
            <a:r>
              <a:rPr sz="2824" spc="-22" dirty="0">
                <a:latin typeface="Calibri"/>
                <a:cs typeface="Calibri"/>
              </a:rPr>
              <a:t>produce</a:t>
            </a:r>
            <a:r>
              <a:rPr sz="2824" spc="-9" dirty="0">
                <a:latin typeface="Calibri"/>
                <a:cs typeface="Calibri"/>
              </a:rPr>
              <a:t>,</a:t>
            </a:r>
            <a:r>
              <a:rPr sz="2824" spc="13" dirty="0">
                <a:latin typeface="Calibri"/>
                <a:cs typeface="Calibri"/>
              </a:rPr>
              <a:t> </a:t>
            </a:r>
            <a:r>
              <a:rPr sz="2824" spc="-18" dirty="0">
                <a:latin typeface="Calibri"/>
                <a:cs typeface="Calibri"/>
              </a:rPr>
              <a:t>consume,</a:t>
            </a:r>
            <a:r>
              <a:rPr sz="2824" dirty="0">
                <a:latin typeface="Calibri"/>
                <a:cs typeface="Calibri"/>
              </a:rPr>
              <a:t> </a:t>
            </a:r>
            <a:r>
              <a:rPr sz="2824" spc="-18" dirty="0">
                <a:latin typeface="Calibri"/>
                <a:cs typeface="Calibri"/>
              </a:rPr>
              <a:t>share</a:t>
            </a:r>
            <a:r>
              <a:rPr sz="2824" spc="-9" dirty="0">
                <a:latin typeface="Calibri"/>
                <a:cs typeface="Calibri"/>
              </a:rPr>
              <a:t>,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and</a:t>
            </a:r>
            <a:r>
              <a:rPr sz="2824" spc="-4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accumulate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18" dirty="0">
                <a:latin typeface="Calibri"/>
                <a:cs typeface="Calibri"/>
              </a:rPr>
              <a:t>economic</a:t>
            </a:r>
            <a:r>
              <a:rPr sz="2824" spc="-9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resources.</a:t>
            </a:r>
            <a:endParaRPr lang="pt-BR" sz="2824" spc="-13" dirty="0">
              <a:latin typeface="Calibri"/>
              <a:cs typeface="Calibri"/>
            </a:endParaRPr>
          </a:p>
          <a:p>
            <a:pPr marL="11206" marR="4483">
              <a:tabLst>
                <a:tab pos="314342" algn="l"/>
              </a:tabLst>
            </a:pPr>
            <a:endParaRPr sz="2824" dirty="0">
              <a:latin typeface="Calibri"/>
              <a:cs typeface="Calibri"/>
            </a:endParaRPr>
          </a:p>
          <a:p>
            <a:pPr marL="313781" indent="-302575">
              <a:spcBef>
                <a:spcPts val="671"/>
              </a:spcBef>
              <a:buFont typeface="Arial"/>
              <a:buChar char="•"/>
              <a:tabLst>
                <a:tab pos="313781" algn="l"/>
              </a:tabLst>
            </a:pPr>
            <a:r>
              <a:rPr sz="2824" spc="-9" dirty="0">
                <a:latin typeface="Calibri"/>
                <a:cs typeface="Calibri"/>
              </a:rPr>
              <a:t>National</a:t>
            </a:r>
            <a:r>
              <a:rPr sz="2824" spc="-4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Transfer</a:t>
            </a:r>
            <a:r>
              <a:rPr sz="2824" spc="9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Accounts </a:t>
            </a:r>
            <a:r>
              <a:rPr sz="2824" dirty="0">
                <a:latin typeface="Calibri"/>
                <a:cs typeface="Calibri"/>
              </a:rPr>
              <a:t>fills </a:t>
            </a:r>
            <a:r>
              <a:rPr sz="2824" spc="4" dirty="0">
                <a:latin typeface="Calibri"/>
                <a:cs typeface="Calibri"/>
              </a:rPr>
              <a:t>thi</a:t>
            </a:r>
            <a:r>
              <a:rPr sz="2824" dirty="0">
                <a:latin typeface="Calibri"/>
                <a:cs typeface="Calibri"/>
              </a:rPr>
              <a:t>s </a:t>
            </a:r>
            <a:r>
              <a:rPr sz="2824" spc="-9" dirty="0">
                <a:latin typeface="Calibri"/>
                <a:cs typeface="Calibri"/>
              </a:rPr>
              <a:t>gap.</a:t>
            </a:r>
            <a:endParaRPr sz="2824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195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 Reallocations in Japan, 2004</a:t>
            </a:r>
            <a:br>
              <a:rPr lang="en-US" dirty="0" smtClean="0"/>
            </a:br>
            <a:r>
              <a:rPr lang="en-US" dirty="0" smtClean="0"/>
              <a:t>Annual aggregate flows 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9452387"/>
              </p:ext>
            </p:extLst>
          </p:nvPr>
        </p:nvGraphicFramePr>
        <p:xfrm>
          <a:off x="1320800" y="1524000"/>
          <a:ext cx="9347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Ronald Lee &amp; Andrew Mason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3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altLang="ja-JP" sz="2000" dirty="0" smtClean="0">
                <a:solidFill>
                  <a:prstClr val="black"/>
                </a:solidFill>
                <a:cs typeface="+mn-cs"/>
              </a:rPr>
              <a:t>Shares </a:t>
            </a:r>
            <a:r>
              <a:rPr lang="en-US" altLang="ja-JP" sz="2000" dirty="0">
                <a:solidFill>
                  <a:prstClr val="black"/>
                </a:solidFill>
                <a:cs typeface="+mn-cs"/>
              </a:rPr>
              <a:t>of consumption not covered by labor income: </a:t>
            </a:r>
            <a:r>
              <a:rPr lang="en-US" altLang="ja-JP" sz="2000" b="1" dirty="0">
                <a:solidFill>
                  <a:prstClr val="black"/>
                </a:solidFill>
                <a:cs typeface="+mn-cs"/>
              </a:rPr>
              <a:t>Family</a:t>
            </a:r>
            <a:r>
              <a:rPr lang="en-US" altLang="ja-JP" sz="2000" dirty="0">
                <a:solidFill>
                  <a:prstClr val="black"/>
                </a:solidFill>
                <a:cs typeface="+mn-cs"/>
              </a:rPr>
              <a:t> </a:t>
            </a:r>
            <a:r>
              <a:rPr lang="en-US" altLang="ja-JP" sz="2000" b="1" dirty="0">
                <a:solidFill>
                  <a:prstClr val="black"/>
                </a:solidFill>
                <a:cs typeface="+mn-cs"/>
              </a:rPr>
              <a:t>Transfers, Public Transfers</a:t>
            </a:r>
            <a:r>
              <a:rPr lang="en-US" altLang="ja-JP" sz="2000" dirty="0">
                <a:solidFill>
                  <a:prstClr val="black"/>
                </a:solidFill>
                <a:cs typeface="+mn-cs"/>
              </a:rPr>
              <a:t> and </a:t>
            </a:r>
            <a:r>
              <a:rPr lang="en-US" altLang="ja-JP" sz="2000" b="1" dirty="0">
                <a:solidFill>
                  <a:prstClr val="black"/>
                </a:solidFill>
                <a:cs typeface="+mn-cs"/>
              </a:rPr>
              <a:t>Asset income</a:t>
            </a:r>
            <a:r>
              <a:rPr lang="en-US" altLang="ja-JP" sz="2000" dirty="0">
                <a:solidFill>
                  <a:prstClr val="black"/>
                </a:solidFill>
                <a:cs typeface="+mn-cs"/>
              </a:rPr>
              <a:t> (part not saved</a:t>
            </a:r>
            <a:r>
              <a:rPr lang="en-US" altLang="ja-JP" sz="2000" dirty="0" smtClean="0">
                <a:solidFill>
                  <a:prstClr val="black"/>
                </a:solidFill>
                <a:cs typeface="+mn-cs"/>
              </a:rPr>
              <a:t>) sum to 1.0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Ron Lee, UC Berkeley, Sept 26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67D9F4-081F-4F89-9DF1-EC60113DF36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860641" y="1314373"/>
            <a:ext cx="8343352" cy="5095042"/>
            <a:chOff x="0" y="0"/>
            <a:chExt cx="574" cy="485"/>
          </a:xfrm>
        </p:grpSpPr>
        <p:graphicFrame>
          <p:nvGraphicFramePr>
            <p:cNvPr id="7" name="Chart 6"/>
            <p:cNvGraphicFramePr>
              <a:graphicFrameLocks/>
            </p:cNvGraphicFramePr>
            <p:nvPr/>
          </p:nvGraphicFramePr>
          <p:xfrm>
            <a:off x="0" y="0"/>
            <a:ext cx="574" cy="4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 Box 58"/>
            <p:cNvSpPr txBox="1">
              <a:spLocks noChangeArrowheads="1"/>
            </p:cNvSpPr>
            <p:nvPr/>
          </p:nvSpPr>
          <p:spPr bwMode="auto">
            <a:xfrm>
              <a:off x="399" y="117"/>
              <a:ext cx="44" cy="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MX</a:t>
              </a:r>
            </a:p>
          </p:txBody>
        </p:sp>
        <p:sp>
          <p:nvSpPr>
            <p:cNvPr id="9" name="Text Box 59"/>
            <p:cNvSpPr txBox="1">
              <a:spLocks noChangeArrowheads="1"/>
            </p:cNvSpPr>
            <p:nvPr/>
          </p:nvSpPr>
          <p:spPr bwMode="auto">
            <a:xfrm>
              <a:off x="379" y="172"/>
              <a:ext cx="49" cy="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US</a:t>
              </a:r>
            </a:p>
          </p:txBody>
        </p:sp>
        <p:sp>
          <p:nvSpPr>
            <p:cNvPr id="10" name="Text Box 63"/>
            <p:cNvSpPr txBox="1">
              <a:spLocks noChangeArrowheads="1"/>
            </p:cNvSpPr>
            <p:nvPr/>
          </p:nvSpPr>
          <p:spPr bwMode="auto">
            <a:xfrm>
              <a:off x="410" y="344"/>
              <a:ext cx="15" cy="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SI</a:t>
              </a:r>
            </a:p>
          </p:txBody>
        </p:sp>
        <p:sp>
          <p:nvSpPr>
            <p:cNvPr id="11" name="Text Box 70"/>
            <p:cNvSpPr txBox="1">
              <a:spLocks noChangeArrowheads="1"/>
            </p:cNvSpPr>
            <p:nvPr/>
          </p:nvSpPr>
          <p:spPr bwMode="auto">
            <a:xfrm>
              <a:off x="523" y="278"/>
              <a:ext cx="36" cy="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BR</a:t>
              </a:r>
            </a:p>
          </p:txBody>
        </p:sp>
        <p:sp>
          <p:nvSpPr>
            <p:cNvPr id="12" name="Text Box 75"/>
            <p:cNvSpPr txBox="1">
              <a:spLocks noChangeArrowheads="1"/>
            </p:cNvSpPr>
            <p:nvPr/>
          </p:nvSpPr>
          <p:spPr bwMode="auto">
            <a:xfrm>
              <a:off x="425" y="270"/>
              <a:ext cx="25" cy="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DE</a:t>
              </a:r>
            </a:p>
          </p:txBody>
        </p:sp>
        <p:sp>
          <p:nvSpPr>
            <p:cNvPr id="13" name="Text Box 76"/>
            <p:cNvSpPr txBox="1">
              <a:spLocks noChangeArrowheads="1"/>
            </p:cNvSpPr>
            <p:nvPr/>
          </p:nvSpPr>
          <p:spPr bwMode="auto">
            <a:xfrm>
              <a:off x="396" y="263"/>
              <a:ext cx="20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CR</a:t>
              </a:r>
            </a:p>
          </p:txBody>
        </p:sp>
        <p:sp>
          <p:nvSpPr>
            <p:cNvPr id="14" name="Text Box 86"/>
            <p:cNvSpPr txBox="1">
              <a:spLocks noChangeArrowheads="1"/>
            </p:cNvSpPr>
            <p:nvPr/>
          </p:nvSpPr>
          <p:spPr bwMode="auto">
            <a:xfrm>
              <a:off x="334" y="320"/>
              <a:ext cx="31" cy="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CN</a:t>
              </a:r>
            </a:p>
          </p:txBody>
        </p:sp>
        <p:sp>
          <p:nvSpPr>
            <p:cNvPr id="15" name="Text Box 87"/>
            <p:cNvSpPr txBox="1">
              <a:spLocks noChangeArrowheads="1"/>
            </p:cNvSpPr>
            <p:nvPr/>
          </p:nvSpPr>
          <p:spPr bwMode="auto">
            <a:xfrm>
              <a:off x="350" y="34"/>
              <a:ext cx="32" cy="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IN</a:t>
              </a:r>
            </a:p>
          </p:txBody>
        </p:sp>
        <p:sp>
          <p:nvSpPr>
            <p:cNvPr id="16" name="Text Box 90"/>
            <p:cNvSpPr txBox="1">
              <a:spLocks noChangeArrowheads="1"/>
            </p:cNvSpPr>
            <p:nvPr/>
          </p:nvSpPr>
          <p:spPr bwMode="auto">
            <a:xfrm>
              <a:off x="435" y="385"/>
              <a:ext cx="26" cy="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xmlns:mc="http://schemas.openxmlformats.org/markup-compatibility/2006" val="FFFFFF" mc:Ignorable="a14" a14:legacySpreadsheetColorIndex="65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xmlns:mc="http://schemas.openxmlformats.org/markup-compatibility/2006" val="000000" mc:Ignorable="a14" a14:legacySpreadsheetColorIndex="64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27432" tIns="22860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800" b="0" i="0" u="none" strike="noStrike" baseline="0" dirty="0">
                  <a:solidFill>
                    <a:srgbClr val="000000"/>
                  </a:solidFill>
                  <a:latin typeface="Arial"/>
                  <a:cs typeface="Arial"/>
                </a:rPr>
                <a:t>HU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2232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Demographic Dividends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Dividend:  During the demographic transition, population change leads to a rise in the number of effective workers relative to the number of effective consumers, the dividend phase. </a:t>
            </a:r>
          </a:p>
          <a:p>
            <a:r>
              <a:rPr lang="en-US" dirty="0"/>
              <a:t>Second Dividend:  During and </a:t>
            </a:r>
            <a:r>
              <a:rPr lang="en-US" u="sng" dirty="0"/>
              <a:t>after</a:t>
            </a:r>
            <a:r>
              <a:rPr lang="en-US" dirty="0"/>
              <a:t> the dividend phase, population change leads to a rise in worker productivity</a:t>
            </a:r>
          </a:p>
          <a:p>
            <a:pPr lvl="1"/>
            <a:r>
              <a:rPr lang="en-US" dirty="0"/>
              <a:t>through saving and investment </a:t>
            </a:r>
            <a:endParaRPr lang="en-US" dirty="0" smtClean="0"/>
          </a:p>
          <a:p>
            <a:pPr lvl="1"/>
            <a:r>
              <a:rPr lang="en-US" dirty="0" smtClean="0"/>
              <a:t>through education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IUSSP IPC2017                       Andrew Mason </a:t>
            </a:r>
          </a:p>
        </p:txBody>
      </p:sp>
    </p:spTree>
    <p:extLst>
      <p:ext uri="{BB962C8B-B14F-4D97-AF65-F5344CB8AC3E}">
        <p14:creationId xmlns:p14="http://schemas.microsoft.com/office/powerpoint/2010/main" val="259877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15962"/>
          </a:xfrm>
        </p:spPr>
        <p:txBody>
          <a:bodyPr>
            <a:noAutofit/>
          </a:bodyPr>
          <a:lstStyle/>
          <a:p>
            <a:r>
              <a:rPr lang="en-US" sz="2400" dirty="0"/>
              <a:t>Support ratio and first dividend, major regions of the world, 1950-2100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89" y="990601"/>
            <a:ext cx="1000022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7600" y="5562601"/>
            <a:ext cx="985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 Unweighted averages of national estimates.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IUSSP IPC2017                       Andrew Mason </a:t>
            </a:r>
          </a:p>
        </p:txBody>
      </p:sp>
    </p:spTree>
    <p:extLst>
      <p:ext uri="{BB962C8B-B14F-4D97-AF65-F5344CB8AC3E}">
        <p14:creationId xmlns:p14="http://schemas.microsoft.com/office/powerpoint/2010/main" val="52076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" y="152400"/>
            <a:ext cx="1046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charset="0"/>
                <a:cs typeface="Arial" charset="0"/>
              </a:rPr>
              <a:t>Fertility and pubic plus private human-capital investment per child (relative to labor income)</a:t>
            </a:r>
            <a:endParaRPr lang="en-US" sz="2000" dirty="0">
              <a:latin typeface="Arial" charset="0"/>
              <a:cs typeface="Arial" charset="0"/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348883744"/>
              </p:ext>
            </p:extLst>
          </p:nvPr>
        </p:nvGraphicFramePr>
        <p:xfrm>
          <a:off x="609600" y="685800"/>
          <a:ext cx="109728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Ronald Lee and Andrew Mason, 9/19/2011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D17E1-3365-4167-AC4A-DD269D3E378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010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5E9EB572-18DD-4186-B61E-B76FAAE9823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4266"/>
            <a:ext cx="12070080" cy="44607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F08A3C8-2753-4E9E-896B-C8D010EED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536" y="340093"/>
            <a:ext cx="11450745" cy="994172"/>
          </a:xfrm>
        </p:spPr>
        <p:txBody>
          <a:bodyPr>
            <a:noAutofit/>
          </a:bodyPr>
          <a:lstStyle/>
          <a:p>
            <a:pPr algn="ctr"/>
            <a:r>
              <a:rPr lang="pt-BR" sz="3000" b="1" dirty="0" err="1" smtClean="0"/>
              <a:t>Average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number</a:t>
            </a:r>
            <a:r>
              <a:rPr lang="pt-BR" sz="3000" b="1" dirty="0"/>
              <a:t> </a:t>
            </a:r>
            <a:r>
              <a:rPr lang="pt-BR" sz="3000" b="1" dirty="0" err="1" smtClean="0"/>
              <a:t>of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daily</a:t>
            </a:r>
            <a:r>
              <a:rPr lang="pt-BR" sz="3000" b="1" dirty="0" smtClean="0"/>
              <a:t> hours in </a:t>
            </a:r>
            <a:r>
              <a:rPr lang="pt-BR" sz="3000" b="1" dirty="0" err="1" smtClean="0"/>
              <a:t>housework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and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unpaid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care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by</a:t>
            </a:r>
            <a:r>
              <a:rPr lang="pt-BR" sz="3000" b="1" dirty="0" smtClean="0"/>
              <a:t> age, sex </a:t>
            </a:r>
            <a:r>
              <a:rPr lang="pt-BR" sz="3000" b="1" dirty="0" err="1" smtClean="0"/>
              <a:t>and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income</a:t>
            </a:r>
            <a:r>
              <a:rPr lang="pt-BR" sz="3000" b="1" dirty="0" smtClean="0"/>
              <a:t> </a:t>
            </a:r>
            <a:r>
              <a:rPr lang="pt-BR" sz="3000" b="1" dirty="0" err="1" smtClean="0"/>
              <a:t>decile</a:t>
            </a:r>
            <a:r>
              <a:rPr lang="pt-BR" sz="3000" b="1" dirty="0" smtClean="0"/>
              <a:t>. </a:t>
            </a:r>
            <a:r>
              <a:rPr lang="pt-BR" sz="3000" b="1" dirty="0"/>
              <a:t>Brasil, 2013</a:t>
            </a:r>
            <a:br>
              <a:rPr lang="pt-BR" sz="3000" b="1" dirty="0"/>
            </a:br>
            <a:endParaRPr lang="pt-BR" sz="3000" dirty="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A0C20908-4A0C-491A-8008-F0679ECDD80D}"/>
              </a:ext>
            </a:extLst>
          </p:cNvPr>
          <p:cNvSpPr/>
          <p:nvPr/>
        </p:nvSpPr>
        <p:spPr>
          <a:xfrm>
            <a:off x="4145090" y="5652536"/>
            <a:ext cx="3890809" cy="3212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1800"/>
              </a:spcAft>
              <a:tabLst>
                <a:tab pos="1581150" algn="l"/>
              </a:tabLst>
            </a:pPr>
            <a:r>
              <a:rPr lang="pt-BR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Fonte: elaborado a partir da PNAD 2013, dados corrigidos </a:t>
            </a:r>
            <a:endParaRPr lang="pt-BR" sz="105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35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298503" y="4510322"/>
            <a:ext cx="3860800" cy="365125"/>
          </a:xfrm>
        </p:spPr>
        <p:txBody>
          <a:bodyPr/>
          <a:lstStyle/>
          <a:p>
            <a:r>
              <a:rPr lang="en-US" sz="2000" dirty="0" smtClean="0"/>
              <a:t>Lee and Mason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915554" y="1230269"/>
            <a:ext cx="104845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spc="-4" dirty="0">
                <a:cs typeface="Calibri"/>
              </a:rPr>
              <a:t>Fundamenta</a:t>
            </a:r>
            <a:r>
              <a:rPr lang="en-US" sz="5000" dirty="0">
                <a:cs typeface="Calibri"/>
              </a:rPr>
              <a:t>l</a:t>
            </a:r>
            <a:r>
              <a:rPr lang="en-US" sz="5000" spc="9" dirty="0">
                <a:cs typeface="Calibri"/>
              </a:rPr>
              <a:t> </a:t>
            </a:r>
            <a:r>
              <a:rPr lang="en-US" sz="5000" spc="-4" dirty="0">
                <a:cs typeface="Calibri"/>
              </a:rPr>
              <a:t>question</a:t>
            </a:r>
            <a:r>
              <a:rPr lang="en-US" sz="5000" dirty="0">
                <a:cs typeface="Calibri"/>
              </a:rPr>
              <a:t>:</a:t>
            </a:r>
            <a:r>
              <a:rPr lang="en-US" sz="5000" spc="9" dirty="0">
                <a:cs typeface="Calibri"/>
              </a:rPr>
              <a:t> </a:t>
            </a:r>
            <a:r>
              <a:rPr lang="en-US" sz="5000" spc="-4" dirty="0">
                <a:cs typeface="Calibri"/>
              </a:rPr>
              <a:t>ho</a:t>
            </a:r>
            <a:r>
              <a:rPr lang="en-US" sz="5000" dirty="0">
                <a:cs typeface="Calibri"/>
              </a:rPr>
              <a:t>w</a:t>
            </a:r>
            <a:r>
              <a:rPr lang="en-US" sz="5000" spc="4" dirty="0">
                <a:cs typeface="Calibri"/>
              </a:rPr>
              <a:t> </a:t>
            </a:r>
            <a:r>
              <a:rPr lang="en-US" sz="5000" spc="-4" dirty="0">
                <a:cs typeface="Calibri"/>
              </a:rPr>
              <a:t>d</a:t>
            </a:r>
            <a:r>
              <a:rPr lang="en-US" sz="5000" dirty="0">
                <a:cs typeface="Calibri"/>
              </a:rPr>
              <a:t>o</a:t>
            </a:r>
            <a:r>
              <a:rPr lang="en-US" sz="5000" spc="4" dirty="0">
                <a:cs typeface="Calibri"/>
              </a:rPr>
              <a:t> </a:t>
            </a:r>
            <a:r>
              <a:rPr lang="en-US" sz="5000" spc="-4" dirty="0">
                <a:cs typeface="Calibri"/>
              </a:rPr>
              <a:t>differen</a:t>
            </a:r>
            <a:r>
              <a:rPr lang="en-US" sz="5000" dirty="0">
                <a:cs typeface="Calibri"/>
              </a:rPr>
              <a:t>t</a:t>
            </a:r>
            <a:r>
              <a:rPr lang="en-US" sz="5000" spc="4" dirty="0">
                <a:cs typeface="Calibri"/>
              </a:rPr>
              <a:t> </a:t>
            </a:r>
            <a:r>
              <a:rPr lang="en-US" sz="5000" spc="-4" dirty="0">
                <a:cs typeface="Calibri"/>
              </a:rPr>
              <a:t>ag</a:t>
            </a:r>
            <a:r>
              <a:rPr lang="en-US" sz="5000" dirty="0">
                <a:cs typeface="Calibri"/>
              </a:rPr>
              <a:t>e</a:t>
            </a:r>
            <a:r>
              <a:rPr lang="en-US" sz="5000" spc="-4" dirty="0">
                <a:cs typeface="Calibri"/>
              </a:rPr>
              <a:t> </a:t>
            </a:r>
            <a:r>
              <a:rPr lang="en-US" sz="5000" dirty="0">
                <a:cs typeface="Calibri"/>
              </a:rPr>
              <a:t>groups, </a:t>
            </a:r>
            <a:r>
              <a:rPr lang="en-US" sz="5000" spc="-4" dirty="0">
                <a:cs typeface="Calibri"/>
              </a:rPr>
              <a:t>includin</a:t>
            </a:r>
            <a:r>
              <a:rPr lang="en-US" sz="5000" dirty="0">
                <a:cs typeface="Calibri"/>
              </a:rPr>
              <a:t>g</a:t>
            </a:r>
            <a:r>
              <a:rPr lang="en-US" sz="5000" spc="13" dirty="0">
                <a:cs typeface="Calibri"/>
              </a:rPr>
              <a:t> </a:t>
            </a:r>
            <a:r>
              <a:rPr lang="en-US" sz="5000" spc="-4" dirty="0">
                <a:cs typeface="Calibri"/>
              </a:rPr>
              <a:t>childre</a:t>
            </a:r>
            <a:r>
              <a:rPr lang="en-US" sz="5000" dirty="0">
                <a:cs typeface="Calibri"/>
              </a:rPr>
              <a:t>n</a:t>
            </a:r>
            <a:r>
              <a:rPr lang="en-US" sz="5000" spc="-4" dirty="0">
                <a:cs typeface="Calibri"/>
              </a:rPr>
              <a:t> an</a:t>
            </a:r>
            <a:r>
              <a:rPr lang="en-US" sz="5000" dirty="0">
                <a:cs typeface="Calibri"/>
              </a:rPr>
              <a:t>d the </a:t>
            </a:r>
            <a:r>
              <a:rPr lang="en-US" sz="5000" spc="-4" dirty="0">
                <a:cs typeface="Calibri"/>
              </a:rPr>
              <a:t>elderly</a:t>
            </a:r>
            <a:r>
              <a:rPr lang="en-US" sz="5000" dirty="0">
                <a:cs typeface="Calibri"/>
              </a:rPr>
              <a:t>,</a:t>
            </a:r>
            <a:r>
              <a:rPr lang="en-US" sz="5000" spc="-9" dirty="0">
                <a:cs typeface="Calibri"/>
              </a:rPr>
              <a:t> </a:t>
            </a:r>
            <a:r>
              <a:rPr lang="en-US" sz="5000" dirty="0">
                <a:cs typeface="Calibri"/>
              </a:rPr>
              <a:t>acquire</a:t>
            </a:r>
            <a:r>
              <a:rPr lang="en-US" sz="5000" spc="-9" dirty="0">
                <a:cs typeface="Calibri"/>
              </a:rPr>
              <a:t> </a:t>
            </a:r>
            <a:r>
              <a:rPr lang="en-US" sz="5000" spc="-4" dirty="0">
                <a:cs typeface="Calibri"/>
              </a:rPr>
              <a:t>an</a:t>
            </a:r>
            <a:r>
              <a:rPr lang="en-US" sz="5000" dirty="0">
                <a:cs typeface="Calibri"/>
              </a:rPr>
              <a:t>d</a:t>
            </a:r>
            <a:r>
              <a:rPr lang="en-US" sz="5000" spc="4" dirty="0">
                <a:cs typeface="Calibri"/>
              </a:rPr>
              <a:t> </a:t>
            </a:r>
            <a:r>
              <a:rPr lang="en-US" sz="5000" spc="-4" dirty="0">
                <a:cs typeface="Calibri"/>
              </a:rPr>
              <a:t>use </a:t>
            </a:r>
            <a:r>
              <a:rPr lang="en-US" sz="5000" dirty="0">
                <a:cs typeface="Calibri"/>
              </a:rPr>
              <a:t>economic</a:t>
            </a:r>
            <a:r>
              <a:rPr lang="en-US" sz="5000" spc="-9" dirty="0">
                <a:cs typeface="Calibri"/>
              </a:rPr>
              <a:t> </a:t>
            </a:r>
            <a:r>
              <a:rPr lang="en-US" sz="5000" dirty="0" smtClean="0">
                <a:cs typeface="Calibri"/>
              </a:rPr>
              <a:t>resources?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639762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Chart 1">
            <a:extLst>
              <a:ext uri="{FF2B5EF4-FFF2-40B4-BE49-F238E27FC236}">
                <a16:creationId xmlns="" xmlns:a16="http://schemas.microsoft.com/office/drawing/2014/main" id="{D6CAB05C-4EE5-4462-9D60-B72FC7C1EB78}"/>
              </a:ext>
            </a:extLst>
          </p:cNvPr>
          <p:cNvGraphicFramePr>
            <a:graphicFrameLocks/>
          </p:cNvGraphicFramePr>
          <p:nvPr/>
        </p:nvGraphicFramePr>
        <p:xfrm>
          <a:off x="1930400" y="1514475"/>
          <a:ext cx="764540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hart" r:id="rId4" imgW="7651143" imgH="5060119" progId="Excel.Chart.8">
                  <p:embed/>
                </p:oleObj>
              </mc:Choice>
              <mc:Fallback>
                <p:oleObj name="Chart" r:id="rId4" imgW="7651143" imgH="506011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1514475"/>
                        <a:ext cx="7645400" cy="505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="" xmlns:a16="http://schemas.microsoft.com/office/drawing/2014/main" id="{008EA9F5-4DD0-49B7-959B-3CEF22984C9E}"/>
              </a:ext>
            </a:extLst>
          </p:cNvPr>
          <p:cNvSpPr txBox="1"/>
          <p:nvPr/>
        </p:nvSpPr>
        <p:spPr>
          <a:xfrm>
            <a:off x="7016751" y="4540251"/>
            <a:ext cx="949875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400" dirty="0" err="1">
                <a:solidFill>
                  <a:schemeClr val="accent1">
                    <a:lumMod val="75000"/>
                  </a:schemeClr>
                </a:solidFill>
              </a:rPr>
              <a:t>raise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 taxes</a:t>
            </a:r>
          </a:p>
        </p:txBody>
      </p:sp>
      <p:sp>
        <p:nvSpPr>
          <p:cNvPr id="27652" name="CaixaDeTexto 5">
            <a:extLst>
              <a:ext uri="{FF2B5EF4-FFF2-40B4-BE49-F238E27FC236}">
                <a16:creationId xmlns="" xmlns:a16="http://schemas.microsoft.com/office/drawing/2014/main" id="{3BCB4767-8C44-444D-8873-B5FED19B2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675" y="4816476"/>
            <a:ext cx="1100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BR" altLang="pt-BR" sz="1400">
                <a:solidFill>
                  <a:srgbClr val="FF0000"/>
                </a:solidFill>
              </a:rPr>
              <a:t>cut benefits</a:t>
            </a:r>
          </a:p>
        </p:txBody>
      </p:sp>
      <p:sp>
        <p:nvSpPr>
          <p:cNvPr id="7" name="CaixaDeTexto 2">
            <a:extLst>
              <a:ext uri="{FF2B5EF4-FFF2-40B4-BE49-F238E27FC236}">
                <a16:creationId xmlns="" xmlns:a16="http://schemas.microsoft.com/office/drawing/2014/main" id="{CF69D2F4-4356-4834-B2C1-3E3C56F33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100" y="288925"/>
            <a:ext cx="87471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pt-BR" altLang="pt-BR" sz="3000" dirty="0" smtClean="0">
                <a:latin typeface="+mj-lt"/>
              </a:rPr>
              <a:t>Net </a:t>
            </a:r>
            <a:r>
              <a:rPr lang="pt-BR" altLang="pt-BR" sz="3000" dirty="0" err="1" smtClean="0">
                <a:latin typeface="+mj-lt"/>
              </a:rPr>
              <a:t>Present</a:t>
            </a:r>
            <a:r>
              <a:rPr lang="pt-BR" altLang="pt-BR" sz="3000" dirty="0" smtClean="0">
                <a:latin typeface="+mj-lt"/>
              </a:rPr>
              <a:t> </a:t>
            </a:r>
            <a:r>
              <a:rPr lang="pt-BR" altLang="pt-BR" sz="3000" dirty="0" err="1" smtClean="0">
                <a:latin typeface="+mj-lt"/>
              </a:rPr>
              <a:t>Value</a:t>
            </a:r>
            <a:r>
              <a:rPr lang="pt-BR" altLang="pt-BR" sz="3000" dirty="0" smtClean="0">
                <a:latin typeface="+mj-lt"/>
              </a:rPr>
              <a:t> </a:t>
            </a:r>
            <a:r>
              <a:rPr lang="pt-BR" altLang="pt-BR" sz="3000" dirty="0" err="1" smtClean="0">
                <a:latin typeface="+mj-lt"/>
              </a:rPr>
              <a:t>of</a:t>
            </a:r>
            <a:r>
              <a:rPr lang="pt-BR" altLang="pt-BR" sz="3000" dirty="0" smtClean="0">
                <a:latin typeface="+mj-lt"/>
              </a:rPr>
              <a:t> </a:t>
            </a:r>
            <a:r>
              <a:rPr lang="pt-BR" altLang="pt-BR" sz="3000" dirty="0" err="1" smtClean="0">
                <a:latin typeface="+mj-lt"/>
              </a:rPr>
              <a:t>Public</a:t>
            </a:r>
            <a:r>
              <a:rPr lang="pt-BR" altLang="pt-BR" sz="3000" dirty="0" smtClean="0">
                <a:latin typeface="+mj-lt"/>
              </a:rPr>
              <a:t> </a:t>
            </a:r>
            <a:r>
              <a:rPr lang="pt-BR" altLang="pt-BR" sz="3000" dirty="0" err="1" smtClean="0">
                <a:latin typeface="+mj-lt"/>
              </a:rPr>
              <a:t>Transfers</a:t>
            </a:r>
            <a:r>
              <a:rPr lang="pt-BR" altLang="pt-BR" sz="3000" dirty="0" smtClean="0">
                <a:latin typeface="+mj-lt"/>
              </a:rPr>
              <a:t> </a:t>
            </a:r>
            <a:r>
              <a:rPr lang="pt-BR" altLang="pt-BR" sz="3000" dirty="0" err="1" smtClean="0">
                <a:latin typeface="+mj-lt"/>
              </a:rPr>
              <a:t>at</a:t>
            </a:r>
            <a:r>
              <a:rPr lang="pt-BR" altLang="pt-BR" sz="3000" dirty="0" smtClean="0">
                <a:latin typeface="+mj-lt"/>
              </a:rPr>
              <a:t> </a:t>
            </a:r>
            <a:r>
              <a:rPr lang="pt-BR" altLang="pt-BR" sz="3000" dirty="0" err="1" smtClean="0">
                <a:latin typeface="+mj-lt"/>
              </a:rPr>
              <a:t>Birth</a:t>
            </a:r>
            <a:endParaRPr lang="pt-BR" altLang="pt-BR" sz="3000" dirty="0">
              <a:latin typeface="+mj-lt"/>
            </a:endParaRPr>
          </a:p>
          <a:p>
            <a:pPr algn="ctr" eaLnBrk="1" hangingPunct="1">
              <a:defRPr/>
            </a:pPr>
            <a:r>
              <a:rPr lang="pt-BR" altLang="pt-BR" sz="3000" dirty="0" err="1" smtClean="0">
                <a:latin typeface="+mj-lt"/>
              </a:rPr>
              <a:t>Cohorts</a:t>
            </a:r>
            <a:r>
              <a:rPr lang="pt-BR" altLang="pt-BR" sz="3000" dirty="0" smtClean="0">
                <a:latin typeface="+mj-lt"/>
              </a:rPr>
              <a:t> </a:t>
            </a:r>
            <a:r>
              <a:rPr lang="pt-BR" altLang="pt-BR" sz="3000" dirty="0" err="1" smtClean="0">
                <a:latin typeface="+mj-lt"/>
              </a:rPr>
              <a:t>born</a:t>
            </a:r>
            <a:r>
              <a:rPr lang="pt-BR" altLang="pt-BR" sz="3000" dirty="0" smtClean="0">
                <a:latin typeface="+mj-lt"/>
              </a:rPr>
              <a:t> </a:t>
            </a:r>
            <a:r>
              <a:rPr lang="pt-BR" altLang="pt-BR" sz="3000" dirty="0" err="1" smtClean="0">
                <a:latin typeface="+mj-lt"/>
              </a:rPr>
              <a:t>between</a:t>
            </a:r>
            <a:r>
              <a:rPr lang="pt-BR" altLang="pt-BR" sz="3000" dirty="0" smtClean="0">
                <a:latin typeface="+mj-lt"/>
              </a:rPr>
              <a:t> 1900 </a:t>
            </a:r>
            <a:r>
              <a:rPr lang="pt-BR" altLang="pt-BR" sz="3000" dirty="0" err="1" smtClean="0">
                <a:latin typeface="+mj-lt"/>
              </a:rPr>
              <a:t>and</a:t>
            </a:r>
            <a:r>
              <a:rPr lang="pt-BR" altLang="pt-BR" sz="3000" dirty="0" smtClean="0">
                <a:latin typeface="+mj-lt"/>
              </a:rPr>
              <a:t> 2000</a:t>
            </a:r>
            <a:endParaRPr lang="pt-BR" altLang="pt-BR" sz="3000" dirty="0">
              <a:latin typeface="+mj-lt"/>
            </a:endParaRPr>
          </a:p>
        </p:txBody>
      </p:sp>
      <p:sp>
        <p:nvSpPr>
          <p:cNvPr id="6" name="3 CuadroTexto"/>
          <p:cNvSpPr txBox="1">
            <a:spLocks noChangeArrowheads="1"/>
          </p:cNvSpPr>
          <p:nvPr/>
        </p:nvSpPr>
        <p:spPr bwMode="auto">
          <a:xfrm>
            <a:off x="202758" y="6232196"/>
            <a:ext cx="14216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1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Turra, Fernandes, Rios-Neto 2018</a:t>
            </a:r>
          </a:p>
        </p:txBody>
      </p:sp>
    </p:spTree>
    <p:extLst>
      <p:ext uri="{BB962C8B-B14F-4D97-AF65-F5344CB8AC3E}">
        <p14:creationId xmlns:p14="http://schemas.microsoft.com/office/powerpoint/2010/main" val="2240761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543300" y="1255883"/>
            <a:ext cx="5105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Calibri" panose="020F0502020204030204" pitchFamily="34" charset="0"/>
                <a:ea typeface="Calibri" panose="020F0502020204030204" pitchFamily="34" charset="0"/>
              </a:rPr>
              <a:t>Opportunities and Challenges of Population Aging in Latin America and the Caribbean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828800"/>
            <a:ext cx="7848600" cy="3200400"/>
          </a:xfrm>
          <a:noFill/>
        </p:spPr>
        <p:txBody>
          <a:bodyPr anchor="ctr">
            <a:normAutofit fontScale="90000"/>
          </a:bodyPr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r>
              <a:rPr lang="en-US" sz="3300" b="1" dirty="0"/>
              <a:t>1</a:t>
            </a:r>
            <a:r>
              <a:rPr lang="en-US" sz="3300" b="1" baseline="30000" dirty="0"/>
              <a:t>st</a:t>
            </a:r>
            <a:r>
              <a:rPr lang="en-US" sz="3300" b="1" dirty="0"/>
              <a:t> Act:  </a:t>
            </a:r>
            <a:r>
              <a:rPr lang="en-US" sz="3300" b="1" dirty="0">
                <a:solidFill>
                  <a:schemeClr val="accent6">
                    <a:lumMod val="75000"/>
                  </a:schemeClr>
                </a:solidFill>
              </a:rPr>
              <a:t>The Opportunities </a:t>
            </a:r>
            <a:r>
              <a:rPr lang="en-US" sz="3300" b="1" dirty="0"/>
              <a:t>(1970-2030)</a:t>
            </a:r>
            <a:br>
              <a:rPr lang="en-US" sz="3300" b="1" dirty="0"/>
            </a:br>
            <a:r>
              <a:rPr lang="en-US" sz="3300" b="1" dirty="0">
                <a:solidFill>
                  <a:srgbClr val="0070C0"/>
                </a:solidFill>
              </a:rPr>
              <a:t/>
            </a:r>
            <a:br>
              <a:rPr lang="en-US" sz="3300" b="1" dirty="0">
                <a:solidFill>
                  <a:srgbClr val="0070C0"/>
                </a:solidFill>
              </a:rPr>
            </a:br>
            <a:r>
              <a:rPr lang="en-US" sz="33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  <a:r>
              <a:rPr lang="en-US" sz="3300" dirty="0"/>
              <a:t> labor force</a:t>
            </a:r>
            <a:br>
              <a:rPr lang="en-US" sz="3300" dirty="0"/>
            </a:br>
            <a:r>
              <a:rPr lang="en-US" sz="3300" dirty="0">
                <a:solidFill>
                  <a:schemeClr val="accent6">
                    <a:lumMod val="75000"/>
                  </a:schemeClr>
                </a:solidFill>
              </a:rPr>
              <a:t>first dividend:</a:t>
            </a:r>
            <a:r>
              <a:rPr lang="en-US" sz="3300" dirty="0"/>
              <a:t> increasing ratio of producers per consumers</a:t>
            </a:r>
            <a:br>
              <a:rPr lang="en-US" sz="3300" dirty="0"/>
            </a:br>
            <a:r>
              <a:rPr lang="en-US" sz="3300" dirty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en-US" sz="3300" dirty="0"/>
              <a:t> gender bonus</a:t>
            </a:r>
            <a:br>
              <a:rPr lang="en-US" sz="3300" dirty="0"/>
            </a:br>
            <a:r>
              <a:rPr lang="en-US" sz="3300" dirty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en-US" sz="3300" dirty="0"/>
              <a:t> education bonus</a:t>
            </a:r>
            <a:br>
              <a:rPr lang="en-US" sz="3300" dirty="0"/>
            </a:br>
            <a:r>
              <a:rPr lang="en-US" sz="3300" dirty="0">
                <a:solidFill>
                  <a:schemeClr val="accent6">
                    <a:lumMod val="75000"/>
                  </a:schemeClr>
                </a:solidFill>
              </a:rPr>
              <a:t>&gt;</a:t>
            </a:r>
            <a:r>
              <a:rPr lang="en-US" sz="3300" dirty="0"/>
              <a:t> fiscal support ratios</a:t>
            </a:r>
            <a:br>
              <a:rPr lang="en-US" sz="3300" dirty="0"/>
            </a:br>
            <a:r>
              <a:rPr lang="en-US" sz="3300" dirty="0">
                <a:solidFill>
                  <a:srgbClr val="0070C0"/>
                </a:solidFill>
              </a:rPr>
              <a:t/>
            </a:r>
            <a:br>
              <a:rPr lang="en-US" sz="3300" dirty="0">
                <a:solidFill>
                  <a:srgbClr val="0070C0"/>
                </a:solidFill>
              </a:rPr>
            </a:br>
            <a:r>
              <a:rPr lang="en-US" sz="3300" dirty="0"/>
              <a:t>Most of them are temporary! Almost over in LAC!</a:t>
            </a:r>
            <a:br>
              <a:rPr lang="en-US" sz="3300" dirty="0"/>
            </a:br>
            <a:r>
              <a:rPr lang="en-US" sz="2800" dirty="0">
                <a:solidFill>
                  <a:srgbClr val="0070C0"/>
                </a:solidFill>
              </a:rPr>
              <a:t/>
            </a:r>
            <a:br>
              <a:rPr lang="en-US" sz="2800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609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048000" y="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dirty="0"/>
              <a:t>Demographic Transition: </a:t>
            </a:r>
          </a:p>
          <a:p>
            <a:pPr algn="ctr"/>
            <a:r>
              <a:rPr lang="en-US" sz="3200" dirty="0"/>
              <a:t>intense but short temporary benefits</a:t>
            </a:r>
            <a:endParaRPr lang="es-CL" sz="3200" dirty="0"/>
          </a:p>
        </p:txBody>
      </p:sp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8891F6FD-432B-4F27-B5D7-012EDAD8D8C9}"/>
              </a:ext>
            </a:extLst>
          </p:cNvPr>
          <p:cNvSpPr txBox="1"/>
          <p:nvPr/>
        </p:nvSpPr>
        <p:spPr>
          <a:xfrm>
            <a:off x="2897910" y="6259250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UN (2017)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="" xmlns:a16="http://schemas.microsoft.com/office/drawing/2014/main" id="{5098C3BD-4A92-470F-8921-1A859B185A35}"/>
              </a:ext>
            </a:extLst>
          </p:cNvPr>
          <p:cNvSpPr txBox="1"/>
          <p:nvPr/>
        </p:nvSpPr>
        <p:spPr>
          <a:xfrm>
            <a:off x="3425426" y="1380432"/>
            <a:ext cx="64841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200" dirty="0"/>
              <a:t>Total </a:t>
            </a:r>
            <a:r>
              <a:rPr lang="pt-BR" sz="2200" dirty="0" err="1"/>
              <a:t>Dependency</a:t>
            </a:r>
            <a:r>
              <a:rPr lang="pt-BR" sz="2200" dirty="0"/>
              <a:t> </a:t>
            </a:r>
            <a:r>
              <a:rPr lang="pt-BR" sz="2200" dirty="0" err="1"/>
              <a:t>Ratio</a:t>
            </a:r>
            <a:r>
              <a:rPr lang="pt-BR" sz="2200" dirty="0"/>
              <a:t> (0-14; 65+): </a:t>
            </a:r>
            <a:r>
              <a:rPr lang="pt-BR" sz="2200" dirty="0">
                <a:solidFill>
                  <a:srgbClr val="FF0000"/>
                </a:solidFill>
              </a:rPr>
              <a:t>High-Income</a:t>
            </a:r>
            <a:r>
              <a:rPr lang="pt-BR" sz="2200" dirty="0"/>
              <a:t> x </a:t>
            </a:r>
            <a:r>
              <a:rPr lang="pt-BR" sz="2200" dirty="0">
                <a:solidFill>
                  <a:srgbClr val="2E3192"/>
                </a:solidFill>
              </a:rPr>
              <a:t>LAC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FDCE6DA6-AB4C-4F33-8A98-8AB0DD067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910" y="1742838"/>
            <a:ext cx="7055213" cy="4479467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="" xmlns:a16="http://schemas.microsoft.com/office/drawing/2014/main" id="{61D6DE67-DDD0-4D0A-B7A4-0B1A3C80D5CD}"/>
              </a:ext>
            </a:extLst>
          </p:cNvPr>
          <p:cNvCxnSpPr/>
          <p:nvPr/>
        </p:nvCxnSpPr>
        <p:spPr>
          <a:xfrm>
            <a:off x="4778420" y="2383104"/>
            <a:ext cx="2412000" cy="1296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="" xmlns:a16="http://schemas.microsoft.com/office/drawing/2014/main" id="{29AE9EE8-69A0-4390-B444-C5DF3031F008}"/>
              </a:ext>
            </a:extLst>
          </p:cNvPr>
          <p:cNvCxnSpPr>
            <a:cxnSpLocks/>
          </p:cNvCxnSpPr>
          <p:nvPr/>
        </p:nvCxnSpPr>
        <p:spPr>
          <a:xfrm flipV="1">
            <a:off x="7315200" y="2571732"/>
            <a:ext cx="2438400" cy="11067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17231163-18E1-4222-9461-7C0100387146}"/>
              </a:ext>
            </a:extLst>
          </p:cNvPr>
          <p:cNvSpPr txBox="1"/>
          <p:nvPr/>
        </p:nvSpPr>
        <p:spPr>
          <a:xfrm>
            <a:off x="5375246" y="2417003"/>
            <a:ext cx="1563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potential</a:t>
            </a:r>
            <a:r>
              <a:rPr lang="pt-BR" dirty="0"/>
              <a:t> </a:t>
            </a:r>
            <a:r>
              <a:rPr lang="pt-BR" dirty="0" err="1"/>
              <a:t>gains</a:t>
            </a:r>
            <a:endParaRPr lang="pt-BR" dirty="0"/>
          </a:p>
        </p:txBody>
      </p:sp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12FD09E8-3B9A-41E4-8420-B02C66A63B44}"/>
              </a:ext>
            </a:extLst>
          </p:cNvPr>
          <p:cNvSpPr txBox="1"/>
          <p:nvPr/>
        </p:nvSpPr>
        <p:spPr>
          <a:xfrm>
            <a:off x="7692569" y="2261508"/>
            <a:ext cx="180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challenges</a:t>
            </a:r>
            <a:r>
              <a:rPr lang="pt-BR" dirty="0"/>
              <a:t> </a:t>
            </a:r>
            <a:r>
              <a:rPr lang="pt-BR" dirty="0" err="1"/>
              <a:t>ahead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834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230F90F7-9470-4ED9-AEE8-F1B1C6761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9" y="157622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000" dirty="0"/>
              <a:t>1</a:t>
            </a:r>
            <a:r>
              <a:rPr lang="en-US" sz="3000" baseline="30000" dirty="0"/>
              <a:t>st</a:t>
            </a:r>
            <a:r>
              <a:rPr lang="en-US" sz="3000" dirty="0"/>
              <a:t> Demographic Dividend (% year): </a:t>
            </a:r>
          </a:p>
          <a:p>
            <a:pPr algn="ctr"/>
            <a:r>
              <a:rPr lang="en-US" sz="3000" dirty="0"/>
              <a:t> During 1970-2000, LAC experienced the largest potential effect across regions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99DF34F6-26F7-46C5-BD40-2D1E77764AE1}"/>
              </a:ext>
            </a:extLst>
          </p:cNvPr>
          <p:cNvSpPr txBox="1"/>
          <p:nvPr/>
        </p:nvSpPr>
        <p:spPr>
          <a:xfrm>
            <a:off x="2942268" y="6338619"/>
            <a:ext cx="1055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Mason (2005)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0EE3822E-4B90-4595-8126-1E2778815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267" y="1553285"/>
            <a:ext cx="7450463" cy="478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749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230F90F7-9470-4ED9-AEE8-F1B1C6761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102" y="94767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000" dirty="0"/>
              <a:t>A strong demographic effect (&gt;0.6% year) is the main force behind the 1</a:t>
            </a:r>
            <a:r>
              <a:rPr lang="en-US" sz="3000" baseline="30000" dirty="0"/>
              <a:t>st</a:t>
            </a:r>
            <a:r>
              <a:rPr lang="en-US" sz="3000" dirty="0"/>
              <a:t> dividend</a:t>
            </a:r>
            <a:endParaRPr lang="es-CL" sz="3000" dirty="0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99DF34F6-26F7-46C5-BD40-2D1E77764AE1}"/>
              </a:ext>
            </a:extLst>
          </p:cNvPr>
          <p:cNvSpPr txBox="1"/>
          <p:nvPr/>
        </p:nvSpPr>
        <p:spPr>
          <a:xfrm>
            <a:off x="3271051" y="6604232"/>
            <a:ext cx="900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UN (2017)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="" xmlns:a16="http://schemas.microsoft.com/office/drawing/2014/main" id="{C50E328E-D3E1-4F09-8EFC-A4674718D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602" y="1890686"/>
            <a:ext cx="6546796" cy="467819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B9897AD0-56D3-4D78-BAD6-87D05197279F}"/>
              </a:ext>
            </a:extLst>
          </p:cNvPr>
          <p:cNvSpPr txBox="1"/>
          <p:nvPr/>
        </p:nvSpPr>
        <p:spPr>
          <a:xfrm>
            <a:off x="2760453" y="1424445"/>
            <a:ext cx="73664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200" dirty="0" err="1"/>
              <a:t>Mean</a:t>
            </a:r>
            <a:r>
              <a:rPr lang="pt-BR" sz="2200" dirty="0"/>
              <a:t> </a:t>
            </a:r>
            <a:r>
              <a:rPr lang="pt-BR" sz="2200" dirty="0" err="1"/>
              <a:t>variation</a:t>
            </a:r>
            <a:r>
              <a:rPr lang="pt-BR" sz="2200" dirty="0"/>
              <a:t> (% </a:t>
            </a:r>
            <a:r>
              <a:rPr lang="pt-BR" sz="2200" dirty="0" err="1"/>
              <a:t>year</a:t>
            </a:r>
            <a:r>
              <a:rPr lang="pt-BR" sz="2200" dirty="0"/>
              <a:t>) </a:t>
            </a:r>
            <a:r>
              <a:rPr lang="pt-BR" sz="2200" dirty="0" err="1"/>
              <a:t>of</a:t>
            </a:r>
            <a:r>
              <a:rPr lang="pt-BR" sz="2200" dirty="0"/>
              <a:t> Total </a:t>
            </a:r>
            <a:r>
              <a:rPr lang="pt-BR" sz="2200" dirty="0" err="1"/>
              <a:t>Dependency</a:t>
            </a:r>
            <a:r>
              <a:rPr lang="pt-BR" sz="2200" dirty="0"/>
              <a:t> </a:t>
            </a:r>
            <a:r>
              <a:rPr lang="pt-BR" sz="2200" dirty="0" err="1"/>
              <a:t>Ratio</a:t>
            </a:r>
            <a:r>
              <a:rPr lang="pt-BR" sz="2200" dirty="0"/>
              <a:t> (0-14; 65+) </a:t>
            </a:r>
          </a:p>
        </p:txBody>
      </p:sp>
    </p:spTree>
    <p:extLst>
      <p:ext uri="{BB962C8B-B14F-4D97-AF65-F5344CB8AC3E}">
        <p14:creationId xmlns:p14="http://schemas.microsoft.com/office/powerpoint/2010/main" val="162520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230F90F7-9470-4ED9-AEE8-F1B1C6761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3618" y="203696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000" dirty="0"/>
              <a:t>The gender bonus has added duration and intensity to the 1</a:t>
            </a:r>
            <a:r>
              <a:rPr lang="en-US" sz="3000" baseline="30000" dirty="0"/>
              <a:t>st</a:t>
            </a:r>
            <a:r>
              <a:rPr lang="en-US" sz="3000" dirty="0"/>
              <a:t> dividend, </a:t>
            </a:r>
          </a:p>
          <a:p>
            <a:pPr algn="ctr"/>
            <a:r>
              <a:rPr lang="en-US" sz="3000" dirty="0"/>
              <a:t>but losing momentum</a:t>
            </a:r>
            <a:endParaRPr lang="es-CL" sz="3000" dirty="0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99DF34F6-26F7-46C5-BD40-2D1E77764AE1}"/>
              </a:ext>
            </a:extLst>
          </p:cNvPr>
          <p:cNvSpPr txBox="1"/>
          <p:nvPr/>
        </p:nvSpPr>
        <p:spPr>
          <a:xfrm>
            <a:off x="3355110" y="6344472"/>
            <a:ext cx="1006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CEPAL (2008)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03B7916E-552F-4303-A895-D94034559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160" y="1874730"/>
            <a:ext cx="6324599" cy="438281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="" xmlns:a16="http://schemas.microsoft.com/office/drawing/2014/main" id="{78ED4707-A5D0-48DA-803A-DC1B6B4BA515}"/>
              </a:ext>
            </a:extLst>
          </p:cNvPr>
          <p:cNvSpPr txBox="1"/>
          <p:nvPr/>
        </p:nvSpPr>
        <p:spPr>
          <a:xfrm>
            <a:off x="2822219" y="1443843"/>
            <a:ext cx="65475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dirty="0" err="1"/>
              <a:t>Female</a:t>
            </a:r>
            <a:r>
              <a:rPr lang="pt-BR" sz="2200" dirty="0"/>
              <a:t> </a:t>
            </a:r>
            <a:r>
              <a:rPr lang="pt-BR" sz="2200" dirty="0" err="1"/>
              <a:t>ecomomically</a:t>
            </a:r>
            <a:r>
              <a:rPr lang="pt-BR" sz="2200" dirty="0"/>
              <a:t> </a:t>
            </a:r>
            <a:r>
              <a:rPr lang="pt-BR" sz="2200" dirty="0" err="1"/>
              <a:t>active</a:t>
            </a:r>
            <a:r>
              <a:rPr lang="pt-BR" sz="2200" dirty="0"/>
              <a:t> </a:t>
            </a:r>
            <a:r>
              <a:rPr lang="pt-BR" sz="2200" dirty="0" err="1"/>
              <a:t>population</a:t>
            </a:r>
            <a:r>
              <a:rPr lang="pt-BR" sz="2200" dirty="0"/>
              <a:t> (% </a:t>
            </a:r>
            <a:r>
              <a:rPr lang="pt-BR" sz="2200" dirty="0" err="1"/>
              <a:t>of</a:t>
            </a:r>
            <a:r>
              <a:rPr lang="pt-BR" sz="2200" dirty="0"/>
              <a:t> total EAP)</a:t>
            </a:r>
          </a:p>
        </p:txBody>
      </p:sp>
    </p:spTree>
    <p:extLst>
      <p:ext uri="{BB962C8B-B14F-4D97-AF65-F5344CB8AC3E}">
        <p14:creationId xmlns:p14="http://schemas.microsoft.com/office/powerpoint/2010/main" val="822801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230F90F7-9470-4ED9-AEE8-F1B1C6761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0396" y="130182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000" dirty="0"/>
              <a:t>The education bonus has also contributed to the 1</a:t>
            </a:r>
            <a:r>
              <a:rPr lang="en-US" sz="3000" baseline="30000" dirty="0"/>
              <a:t>st</a:t>
            </a:r>
            <a:r>
              <a:rPr lang="en-US" sz="3000" dirty="0"/>
              <a:t> dividend through higher LF participation rates and income, but it is incomplete</a:t>
            </a:r>
            <a:endParaRPr lang="es-CL" sz="3000" dirty="0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99DF34F6-26F7-46C5-BD40-2D1E77764AE1}"/>
              </a:ext>
            </a:extLst>
          </p:cNvPr>
          <p:cNvSpPr txBox="1"/>
          <p:nvPr/>
        </p:nvSpPr>
        <p:spPr>
          <a:xfrm>
            <a:off x="3429001" y="6400801"/>
            <a:ext cx="9076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CEPAL  (2008)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5DB80BC2-D010-4B6C-9873-21C6A2AF2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940" y="2396704"/>
            <a:ext cx="7563656" cy="390400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1E0CA1DE-8ECB-4A32-9A10-67393CC9D7B4}"/>
              </a:ext>
            </a:extLst>
          </p:cNvPr>
          <p:cNvSpPr txBox="1"/>
          <p:nvPr/>
        </p:nvSpPr>
        <p:spPr>
          <a:xfrm>
            <a:off x="3172218" y="1373278"/>
            <a:ext cx="58475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 err="1"/>
              <a:t>Education</a:t>
            </a:r>
            <a:r>
              <a:rPr lang="pt-BR" b="1" dirty="0"/>
              <a:t> </a:t>
            </a:r>
            <a:r>
              <a:rPr lang="pt-BR" b="1" dirty="0" err="1"/>
              <a:t>bonus</a:t>
            </a:r>
            <a:r>
              <a:rPr lang="pt-BR" b="1" dirty="0"/>
              <a:t>: </a:t>
            </a:r>
          </a:p>
          <a:p>
            <a:pPr algn="ctr"/>
            <a:r>
              <a:rPr lang="pt-BR" dirty="0"/>
              <a:t>net </a:t>
            </a:r>
            <a:r>
              <a:rPr lang="pt-BR" dirty="0" err="1"/>
              <a:t>enrollment</a:t>
            </a:r>
            <a:r>
              <a:rPr lang="pt-BR" dirty="0"/>
              <a:t> rate (</a:t>
            </a:r>
            <a:r>
              <a:rPr lang="pt-BR" dirty="0" err="1"/>
              <a:t>secondary</a:t>
            </a:r>
            <a:r>
              <a:rPr lang="pt-BR" dirty="0"/>
              <a:t>) x </a:t>
            </a:r>
          </a:p>
          <a:p>
            <a:pPr algn="ctr"/>
            <a:r>
              <a:rPr lang="pt-BR" dirty="0" err="1"/>
              <a:t>dependency</a:t>
            </a:r>
            <a:r>
              <a:rPr lang="pt-BR" dirty="0"/>
              <a:t> </a:t>
            </a:r>
            <a:r>
              <a:rPr lang="pt-BR" dirty="0" err="1"/>
              <a:t>ratio</a:t>
            </a:r>
            <a:r>
              <a:rPr lang="pt-BR" dirty="0"/>
              <a:t> for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school</a:t>
            </a:r>
            <a:r>
              <a:rPr lang="pt-BR" dirty="0"/>
              <a:t> age </a:t>
            </a:r>
            <a:r>
              <a:rPr lang="pt-BR" dirty="0" err="1"/>
              <a:t>population</a:t>
            </a:r>
            <a:r>
              <a:rPr lang="pt-BR" dirty="0"/>
              <a:t> (</a:t>
            </a:r>
            <a:r>
              <a:rPr lang="pt-BR" dirty="0" err="1"/>
              <a:t>secondary</a:t>
            </a:r>
            <a:r>
              <a:rPr lang="pt-BR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593955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104900"/>
            <a:ext cx="7848600" cy="4648200"/>
          </a:xfrm>
          <a:noFill/>
        </p:spPr>
        <p:txBody>
          <a:bodyPr anchor="ctr">
            <a:normAutofit/>
          </a:bodyPr>
          <a:lstStyle/>
          <a:p>
            <a:r>
              <a:rPr lang="en-US" sz="2500" dirty="0"/>
              <a:t>2</a:t>
            </a:r>
            <a:r>
              <a:rPr lang="en-US" sz="2500" baseline="30000" dirty="0"/>
              <a:t>nd</a:t>
            </a:r>
            <a:r>
              <a:rPr lang="en-US" sz="2500" dirty="0"/>
              <a:t> Act:  </a:t>
            </a:r>
            <a:r>
              <a:rPr lang="en-US" sz="2500" dirty="0">
                <a:solidFill>
                  <a:srgbClr val="C00000"/>
                </a:solidFill>
              </a:rPr>
              <a:t>The Challenges </a:t>
            </a:r>
            <a:r>
              <a:rPr lang="en-US" sz="2500" dirty="0"/>
              <a:t>(2030 - )</a:t>
            </a:r>
            <a:br>
              <a:rPr lang="en-US" sz="2500" dirty="0"/>
            </a:b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>
                <a:solidFill>
                  <a:srgbClr val="C00000"/>
                </a:solidFill>
              </a:rPr>
              <a:t>&lt;</a:t>
            </a:r>
            <a:r>
              <a:rPr lang="en-US" sz="2500" dirty="0"/>
              <a:t> labor force</a:t>
            </a:r>
            <a:br>
              <a:rPr lang="en-US" sz="2500" dirty="0"/>
            </a:br>
            <a:r>
              <a:rPr lang="en-US" sz="2500" dirty="0"/>
              <a:t> gender bonus </a:t>
            </a:r>
            <a:r>
              <a:rPr lang="en-US" sz="2500" dirty="0">
                <a:solidFill>
                  <a:srgbClr val="C00000"/>
                </a:solidFill>
              </a:rPr>
              <a:t>(?) 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/>
              <a:t> education bonus </a:t>
            </a:r>
            <a:r>
              <a:rPr lang="en-US" sz="2500" dirty="0">
                <a:solidFill>
                  <a:srgbClr val="C00000"/>
                </a:solidFill>
              </a:rPr>
              <a:t>(?)</a:t>
            </a: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>
                <a:solidFill>
                  <a:srgbClr val="C00000"/>
                </a:solidFill>
              </a:rPr>
              <a:t>&lt;</a:t>
            </a:r>
            <a:r>
              <a:rPr lang="en-US" sz="2500" dirty="0"/>
              <a:t> fiscal support ratios</a:t>
            </a:r>
            <a:br>
              <a:rPr lang="en-US" sz="2500" dirty="0"/>
            </a:br>
            <a:r>
              <a:rPr lang="en-US" sz="2500" dirty="0"/>
              <a:t/>
            </a:r>
            <a:br>
              <a:rPr lang="en-US" sz="2500" dirty="0"/>
            </a:br>
            <a:r>
              <a:rPr lang="en-US" sz="2500" dirty="0">
                <a:solidFill>
                  <a:srgbClr val="C00000"/>
                </a:solidFill>
              </a:rPr>
              <a:t>The first dividend will be over. </a:t>
            </a:r>
            <a:r>
              <a:rPr lang="en-US" sz="2500" dirty="0"/>
              <a:t>The second dividend (larger Y/L) is </a:t>
            </a:r>
            <a:r>
              <a:rPr lang="en-US" sz="2500" dirty="0">
                <a:solidFill>
                  <a:srgbClr val="C00000"/>
                </a:solidFill>
              </a:rPr>
              <a:t>uncertain</a:t>
            </a:r>
            <a:r>
              <a:rPr lang="en-US" sz="2500" dirty="0"/>
              <a:t/>
            </a:r>
            <a:br>
              <a:rPr lang="en-US" sz="2500" dirty="0"/>
            </a:b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215658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3048000" y="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000" dirty="0"/>
              <a:t>Demographic Transition (2): </a:t>
            </a:r>
          </a:p>
          <a:p>
            <a:pPr algn="ctr"/>
            <a:r>
              <a:rPr lang="en-US" sz="3000" dirty="0"/>
              <a:t>rapid population aging </a:t>
            </a:r>
            <a:endParaRPr lang="es-CL" sz="3000" dirty="0"/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C7F35CA2-CB43-4351-B731-9851BCDCF9AB}"/>
              </a:ext>
            </a:extLst>
          </p:cNvPr>
          <p:cNvSpPr txBox="1"/>
          <p:nvPr/>
        </p:nvSpPr>
        <p:spPr>
          <a:xfrm>
            <a:off x="3567836" y="1398280"/>
            <a:ext cx="61993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200" dirty="0" err="1"/>
              <a:t>Old</a:t>
            </a:r>
            <a:r>
              <a:rPr lang="pt-BR" sz="2200" dirty="0"/>
              <a:t>-Age </a:t>
            </a:r>
            <a:r>
              <a:rPr lang="pt-BR" sz="2200" dirty="0" err="1"/>
              <a:t>Dependency</a:t>
            </a:r>
            <a:r>
              <a:rPr lang="pt-BR" sz="2200" dirty="0"/>
              <a:t> </a:t>
            </a:r>
            <a:r>
              <a:rPr lang="pt-BR" sz="2200" dirty="0" err="1"/>
              <a:t>Ratio</a:t>
            </a:r>
            <a:r>
              <a:rPr lang="pt-BR" sz="2200" dirty="0"/>
              <a:t> (65+): </a:t>
            </a:r>
            <a:r>
              <a:rPr lang="pt-BR" sz="2200" dirty="0">
                <a:solidFill>
                  <a:srgbClr val="FF0000"/>
                </a:solidFill>
              </a:rPr>
              <a:t>High-Income</a:t>
            </a:r>
            <a:r>
              <a:rPr lang="pt-BR" sz="2200" dirty="0"/>
              <a:t> x </a:t>
            </a:r>
            <a:r>
              <a:rPr lang="pt-BR" sz="2200" dirty="0">
                <a:solidFill>
                  <a:srgbClr val="2E3192"/>
                </a:solidFill>
              </a:rPr>
              <a:t>LAC</a:t>
            </a:r>
          </a:p>
        </p:txBody>
      </p:sp>
      <p:graphicFrame>
        <p:nvGraphicFramePr>
          <p:cNvPr id="11" name="Objeto 10">
            <a:extLst>
              <a:ext uri="{FF2B5EF4-FFF2-40B4-BE49-F238E27FC236}">
                <a16:creationId xmlns="" xmlns:a16="http://schemas.microsoft.com/office/drawing/2014/main" id="{DFE87451-A00E-4BCD-AB2E-B0F08B37C34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157978" y="2040865"/>
          <a:ext cx="5105400" cy="4171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Worksheet" r:id="rId4" imgW="6791198" imgH="4314979" progId="Excel.Sheet.12">
                  <p:embed/>
                </p:oleObj>
              </mc:Choice>
              <mc:Fallback>
                <p:oleObj name="Worksheet" r:id="rId4" imgW="6791198" imgH="4314979" progId="Excel.Sheet.12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="" xmlns:a16="http://schemas.microsoft.com/office/drawing/2014/main" id="{DFE87451-A00E-4BCD-AB2E-B0F08B37C3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57978" y="2040865"/>
                        <a:ext cx="5105400" cy="4171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="" xmlns:a16="http://schemas.microsoft.com/office/drawing/2014/main" id="{8891F6FD-432B-4F27-B5D7-012EDAD8D8C9}"/>
              </a:ext>
            </a:extLst>
          </p:cNvPr>
          <p:cNvSpPr txBox="1"/>
          <p:nvPr/>
        </p:nvSpPr>
        <p:spPr>
          <a:xfrm>
            <a:off x="4157978" y="6305227"/>
            <a:ext cx="7184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/>
              <a:t>UN (2017)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="" xmlns:a16="http://schemas.microsoft.com/office/drawing/2014/main" id="{B61BC9D0-D630-48B1-8E70-A38E10E2F932}"/>
              </a:ext>
            </a:extLst>
          </p:cNvPr>
          <p:cNvCxnSpPr>
            <a:cxnSpLocks/>
          </p:cNvCxnSpPr>
          <p:nvPr/>
        </p:nvCxnSpPr>
        <p:spPr>
          <a:xfrm flipV="1">
            <a:off x="4773404" y="2286001"/>
            <a:ext cx="3874548" cy="243840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="" xmlns:a16="http://schemas.microsoft.com/office/drawing/2014/main" id="{D50F342D-0B1F-4D07-9B7B-C0AEE2B3DF08}"/>
              </a:ext>
            </a:extLst>
          </p:cNvPr>
          <p:cNvSpPr txBox="1"/>
          <p:nvPr/>
        </p:nvSpPr>
        <p:spPr>
          <a:xfrm rot="19691629">
            <a:off x="4474145" y="2999381"/>
            <a:ext cx="4226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From </a:t>
            </a:r>
            <a:r>
              <a:rPr lang="pt-BR" sz="1400" b="1" dirty="0" err="1"/>
              <a:t>less</a:t>
            </a:r>
            <a:r>
              <a:rPr lang="pt-BR" sz="1400" b="1" dirty="0"/>
              <a:t> </a:t>
            </a:r>
            <a:r>
              <a:rPr lang="pt-BR" sz="1400" b="1" dirty="0" err="1"/>
              <a:t>than</a:t>
            </a:r>
            <a:r>
              <a:rPr lang="pt-BR" sz="1400" b="1" dirty="0"/>
              <a:t> </a:t>
            </a:r>
            <a:r>
              <a:rPr lang="pt-BR" sz="1400" b="1" dirty="0" err="1"/>
              <a:t>half</a:t>
            </a:r>
            <a:r>
              <a:rPr lang="pt-BR" sz="1400" b="1" dirty="0"/>
              <a:t> </a:t>
            </a:r>
            <a:r>
              <a:rPr lang="pt-BR" sz="1400" b="1" dirty="0" err="1"/>
              <a:t>to</a:t>
            </a:r>
            <a:r>
              <a:rPr lang="pt-BR" sz="1400" b="1" dirty="0"/>
              <a:t> </a:t>
            </a:r>
            <a:r>
              <a:rPr lang="pt-BR" sz="1400" b="1" dirty="0" err="1"/>
              <a:t>relatively</a:t>
            </a:r>
            <a:r>
              <a:rPr lang="pt-BR" sz="1400" b="1" dirty="0"/>
              <a:t> </a:t>
            </a:r>
            <a:r>
              <a:rPr lang="pt-BR" sz="1400" b="1" dirty="0" err="1"/>
              <a:t>larger</a:t>
            </a:r>
            <a:r>
              <a:rPr lang="pt-BR" sz="1400" b="1" dirty="0"/>
              <a:t> pop 65+ </a:t>
            </a:r>
            <a:r>
              <a:rPr lang="pt-BR" sz="1400" b="1" dirty="0" err="1"/>
              <a:t>than</a:t>
            </a:r>
            <a:r>
              <a:rPr lang="pt-BR" sz="1400" b="1" dirty="0"/>
              <a:t> HI</a:t>
            </a:r>
          </a:p>
        </p:txBody>
      </p:sp>
    </p:spTree>
    <p:extLst>
      <p:ext uri="{BB962C8B-B14F-4D97-AF65-F5344CB8AC3E}">
        <p14:creationId xmlns:p14="http://schemas.microsoft.com/office/powerpoint/2010/main" val="1609567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1060622" y="60325"/>
            <a:ext cx="10515600" cy="1325563"/>
          </a:xfrm>
        </p:spPr>
        <p:txBody>
          <a:bodyPr/>
          <a:lstStyle/>
          <a:p>
            <a:pPr algn="ctr"/>
            <a:r>
              <a:rPr lang="pt-BR" sz="3600" dirty="0">
                <a:latin typeface="Arial" pitchFamily="34" charset="0"/>
                <a:cs typeface="Arial" pitchFamily="34" charset="0"/>
              </a:rPr>
              <a:t>The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Generational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err="1">
                <a:latin typeface="Arial" pitchFamily="34" charset="0"/>
                <a:cs typeface="Arial" pitchFamily="34" charset="0"/>
              </a:rPr>
              <a:t>Economy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 </a:t>
            </a:r>
            <a:br>
              <a:rPr lang="pt-BR" sz="3600" dirty="0">
                <a:latin typeface="Arial" pitchFamily="34" charset="0"/>
                <a:cs typeface="Arial" pitchFamily="34" charset="0"/>
              </a:rPr>
            </a:br>
            <a:r>
              <a:rPr lang="pt-BR" sz="2800" dirty="0">
                <a:latin typeface="Arial" pitchFamily="34" charset="0"/>
                <a:cs typeface="Arial" pitchFamily="34" charset="0"/>
              </a:rPr>
              <a:t>(NTA; Mason, A. 2010)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1447800"/>
            <a:ext cx="7964488" cy="5257800"/>
          </a:xfrm>
          <a:noFill/>
        </p:spPr>
      </p:pic>
    </p:spTree>
    <p:extLst>
      <p:ext uri="{BB962C8B-B14F-4D97-AF65-F5344CB8AC3E}">
        <p14:creationId xmlns:p14="http://schemas.microsoft.com/office/powerpoint/2010/main" val="3980870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230F90F7-9470-4ED9-AEE8-F1B1C6761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157622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000" dirty="0"/>
              <a:t>1</a:t>
            </a:r>
            <a:r>
              <a:rPr lang="en-US" sz="3000" baseline="30000" dirty="0"/>
              <a:t>st</a:t>
            </a:r>
            <a:r>
              <a:rPr lang="en-US" sz="3000" dirty="0"/>
              <a:t> +2</a:t>
            </a:r>
            <a:r>
              <a:rPr lang="en-US" sz="3000" baseline="30000" dirty="0"/>
              <a:t>nd</a:t>
            </a:r>
            <a:r>
              <a:rPr lang="en-US" sz="3000" dirty="0"/>
              <a:t> Demographic Dividends (% year): </a:t>
            </a:r>
          </a:p>
          <a:p>
            <a:pPr algn="ctr"/>
            <a:r>
              <a:rPr lang="en-US" sz="3000" dirty="0"/>
              <a:t>so far, we have </a:t>
            </a:r>
            <a:r>
              <a:rPr lang="en-US" sz="3000" dirty="0">
                <a:solidFill>
                  <a:srgbClr val="C00000"/>
                </a:solidFill>
              </a:rPr>
              <a:t>failed</a:t>
            </a:r>
            <a:r>
              <a:rPr lang="en-US" sz="3000" dirty="0"/>
              <a:t> to transform all potential </a:t>
            </a:r>
          </a:p>
          <a:p>
            <a:pPr algn="ctr"/>
            <a:r>
              <a:rPr lang="en-US" sz="3000" dirty="0"/>
              <a:t>into actual growth (1970-2000)</a:t>
            </a:r>
            <a:endParaRPr lang="es-CL" sz="3000" dirty="0"/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99DF34F6-26F7-46C5-BD40-2D1E77764AE1}"/>
              </a:ext>
            </a:extLst>
          </p:cNvPr>
          <p:cNvSpPr txBox="1"/>
          <p:nvPr/>
        </p:nvSpPr>
        <p:spPr>
          <a:xfrm>
            <a:off x="2895601" y="6357091"/>
            <a:ext cx="10550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Mason (2005)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="" xmlns:a16="http://schemas.microsoft.com/office/drawing/2014/main" id="{246BBA83-A86C-4942-9066-4C00EF587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1" y="1490050"/>
            <a:ext cx="7450463" cy="478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28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230F90F7-9470-4ED9-AEE8-F1B1C6761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7120" y="11545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000" dirty="0"/>
              <a:t>We should expect lower economic growth with a larger burden to finance elderly consumption</a:t>
            </a:r>
            <a:endParaRPr lang="es-CL" sz="3000" dirty="0"/>
          </a:p>
        </p:txBody>
      </p:sp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62C5D5D6-AFD3-4D84-87D9-5FEC2D946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1" y="1712791"/>
            <a:ext cx="6195941" cy="5133664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A7DB2A2F-C3FF-4609-86F4-EC35EDE2B820}"/>
              </a:ext>
            </a:extLst>
          </p:cNvPr>
          <p:cNvSpPr txBox="1"/>
          <p:nvPr/>
        </p:nvSpPr>
        <p:spPr>
          <a:xfrm>
            <a:off x="4404461" y="1193583"/>
            <a:ext cx="4161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err="1"/>
              <a:t>Increasing</a:t>
            </a:r>
            <a:r>
              <a:rPr lang="pt-BR" sz="2000" dirty="0"/>
              <a:t> </a:t>
            </a:r>
            <a:r>
              <a:rPr lang="pt-BR" sz="2000" dirty="0" err="1"/>
              <a:t>ratio</a:t>
            </a:r>
            <a:r>
              <a:rPr lang="pt-BR" sz="2000" dirty="0"/>
              <a:t> </a:t>
            </a:r>
            <a:r>
              <a:rPr lang="pt-BR" sz="2000" b="1" dirty="0" err="1"/>
              <a:t>pensioners</a:t>
            </a:r>
            <a:r>
              <a:rPr lang="pt-BR" sz="2000" dirty="0"/>
              <a:t>/</a:t>
            </a:r>
            <a:r>
              <a:rPr lang="pt-BR" sz="2000" dirty="0" err="1"/>
              <a:t>producers</a:t>
            </a:r>
            <a:endParaRPr lang="pt-BR" sz="2000" dirty="0">
              <a:solidFill>
                <a:srgbClr val="2E3192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="" xmlns:a16="http://schemas.microsoft.com/office/drawing/2014/main" id="{2B397A69-ECC4-43FC-AE6F-7C411B9AC874}"/>
              </a:ext>
            </a:extLst>
          </p:cNvPr>
          <p:cNvSpPr txBox="1"/>
          <p:nvPr/>
        </p:nvSpPr>
        <p:spPr>
          <a:xfrm>
            <a:off x="9829801" y="3657600"/>
            <a:ext cx="667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CEPAL (2008)</a:t>
            </a:r>
          </a:p>
        </p:txBody>
      </p:sp>
    </p:spTree>
    <p:extLst>
      <p:ext uri="{BB962C8B-B14F-4D97-AF65-F5344CB8AC3E}">
        <p14:creationId xmlns:p14="http://schemas.microsoft.com/office/powerpoint/2010/main" val="983553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="" xmlns:a16="http://schemas.microsoft.com/office/drawing/2014/main" id="{A7DB2A2F-C3FF-4609-86F4-EC35EDE2B820}"/>
              </a:ext>
            </a:extLst>
          </p:cNvPr>
          <p:cNvSpPr txBox="1"/>
          <p:nvPr/>
        </p:nvSpPr>
        <p:spPr>
          <a:xfrm>
            <a:off x="4077837" y="1193583"/>
            <a:ext cx="4814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err="1"/>
              <a:t>Increasing</a:t>
            </a:r>
            <a:r>
              <a:rPr lang="pt-BR" sz="2000" dirty="0"/>
              <a:t> </a:t>
            </a:r>
            <a:r>
              <a:rPr lang="pt-BR" sz="2000" dirty="0" err="1"/>
              <a:t>ratio</a:t>
            </a:r>
            <a:r>
              <a:rPr lang="pt-BR" sz="2000" dirty="0"/>
              <a:t> </a:t>
            </a:r>
            <a:r>
              <a:rPr lang="pt-BR" sz="2000" b="1" dirty="0" err="1"/>
              <a:t>health-care</a:t>
            </a:r>
            <a:r>
              <a:rPr lang="pt-BR" sz="2000" dirty="0"/>
              <a:t> </a:t>
            </a:r>
            <a:r>
              <a:rPr lang="pt-BR" sz="2000" dirty="0" err="1"/>
              <a:t>users</a:t>
            </a:r>
            <a:r>
              <a:rPr lang="pt-BR" sz="2000" dirty="0"/>
              <a:t>/</a:t>
            </a:r>
            <a:r>
              <a:rPr lang="pt-BR" sz="2000" dirty="0" err="1"/>
              <a:t>producers</a:t>
            </a:r>
            <a:endParaRPr lang="pt-BR" sz="2000" dirty="0">
              <a:solidFill>
                <a:srgbClr val="2E3192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="" xmlns:a16="http://schemas.microsoft.com/office/drawing/2014/main" id="{E022F0C0-B7E2-4E48-9174-AD32E7984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1" y="1562916"/>
            <a:ext cx="7088411" cy="4896357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="" xmlns:a16="http://schemas.microsoft.com/office/drawing/2014/main" id="{DD933646-E460-4E02-9C6D-AA7FC47A15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7120" y="11545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000" dirty="0"/>
              <a:t>We should expect lower economic growth with a larger burden to finance elderly consumption</a:t>
            </a:r>
            <a:endParaRPr lang="es-CL" sz="3000" dirty="0"/>
          </a:p>
        </p:txBody>
      </p:sp>
      <p:sp>
        <p:nvSpPr>
          <p:cNvPr id="11" name="CaixaDeTexto 10">
            <a:extLst>
              <a:ext uri="{FF2B5EF4-FFF2-40B4-BE49-F238E27FC236}">
                <a16:creationId xmlns="" xmlns:a16="http://schemas.microsoft.com/office/drawing/2014/main" id="{9B47E94E-84F6-402C-A66B-2D65FF7AB7D1}"/>
              </a:ext>
            </a:extLst>
          </p:cNvPr>
          <p:cNvSpPr txBox="1"/>
          <p:nvPr/>
        </p:nvSpPr>
        <p:spPr>
          <a:xfrm>
            <a:off x="9829801" y="3657600"/>
            <a:ext cx="667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dirty="0"/>
              <a:t>CEPAL (2008)</a:t>
            </a:r>
          </a:p>
        </p:txBody>
      </p:sp>
    </p:spTree>
    <p:extLst>
      <p:ext uri="{BB962C8B-B14F-4D97-AF65-F5344CB8AC3E}">
        <p14:creationId xmlns:p14="http://schemas.microsoft.com/office/powerpoint/2010/main" val="414663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="" xmlns:a16="http://schemas.microsoft.com/office/drawing/2014/main" id="{2D0B71D8-F969-4FE5-8A54-2F5021D8EE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01561"/>
              </p:ext>
            </p:extLst>
          </p:nvPr>
        </p:nvGraphicFramePr>
        <p:xfrm>
          <a:off x="2895600" y="1981200"/>
          <a:ext cx="7239000" cy="2895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0">
                  <a:extLst>
                    <a:ext uri="{9D8B030D-6E8A-4147-A177-3AD203B41FA5}">
                      <a16:colId xmlns="" xmlns:a16="http://schemas.microsoft.com/office/drawing/2014/main" val="3100625060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1078581948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3702968532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3884684162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4028071329"/>
                    </a:ext>
                  </a:extLst>
                </a:gridCol>
              </a:tblGrid>
              <a:tr h="294640">
                <a:tc>
                  <a:txBody>
                    <a:bodyPr/>
                    <a:lstStyle/>
                    <a:p>
                      <a:r>
                        <a:rPr lang="pt-BR" sz="2200" dirty="0"/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1950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2050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err="1"/>
                        <a:t>Year</a:t>
                      </a:r>
                      <a:r>
                        <a:rPr lang="pt-BR" sz="2200" dirty="0"/>
                        <a:t> </a:t>
                      </a:r>
                      <a:r>
                        <a:rPr lang="pt-BR" sz="2200" dirty="0" err="1"/>
                        <a:t>most</a:t>
                      </a:r>
                      <a:r>
                        <a:rPr lang="pt-BR" sz="2200" dirty="0"/>
                        <a:t> </a:t>
                      </a:r>
                      <a:r>
                        <a:rPr lang="pt-BR" sz="2200" dirty="0" err="1"/>
                        <a:t>favorable</a:t>
                      </a:r>
                      <a:endParaRPr lang="pt-BR" sz="2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4919686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r>
                        <a:rPr lang="pt-BR" sz="2200" dirty="0"/>
                        <a:t>Brazil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0.94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2000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6056690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r>
                        <a:rPr lang="pt-BR" sz="2200" dirty="0"/>
                        <a:t>Chile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0.94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0.93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0.72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2004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035372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r>
                        <a:rPr lang="pt-BR" sz="2200" dirty="0"/>
                        <a:t>Costa Rica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0.89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0.97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1575129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r>
                        <a:rPr lang="pt-BR" sz="2200" dirty="0" err="1"/>
                        <a:t>Mexico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0.85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1.02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0.86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1741669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r>
                        <a:rPr lang="pt-BR" sz="2200" dirty="0" err="1"/>
                        <a:t>Uruguay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1.08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1959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7963974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30AA0E8-D7B5-4EF3-B3F0-370FC0204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286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000" dirty="0"/>
              <a:t>For many countries, the year of most favorable age structure for public transfers is past</a:t>
            </a:r>
            <a:endParaRPr lang="es-CL" sz="3000" dirty="0"/>
          </a:p>
        </p:txBody>
      </p:sp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EDE26000-1F2E-4D0A-9307-EE08763590AA}"/>
              </a:ext>
            </a:extLst>
          </p:cNvPr>
          <p:cNvSpPr txBox="1"/>
          <p:nvPr/>
        </p:nvSpPr>
        <p:spPr>
          <a:xfrm>
            <a:off x="4621095" y="1611868"/>
            <a:ext cx="3788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dirty="0" err="1"/>
              <a:t>Deteriorating</a:t>
            </a:r>
            <a:r>
              <a:rPr lang="pt-BR" sz="2000" dirty="0"/>
              <a:t> Fiscal </a:t>
            </a:r>
            <a:r>
              <a:rPr lang="pt-BR" sz="2000" dirty="0" err="1"/>
              <a:t>Support</a:t>
            </a:r>
            <a:r>
              <a:rPr lang="pt-BR" sz="2000" dirty="0"/>
              <a:t> </a:t>
            </a:r>
            <a:r>
              <a:rPr lang="pt-BR" sz="2000" dirty="0" err="1"/>
              <a:t>Ratios</a:t>
            </a:r>
            <a:endParaRPr lang="pt-BR" sz="2000" dirty="0">
              <a:solidFill>
                <a:srgbClr val="2E3192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="" xmlns:a16="http://schemas.microsoft.com/office/drawing/2014/main" id="{61F75B15-7514-437E-A97A-C5D201BBBA31}"/>
              </a:ext>
            </a:extLst>
          </p:cNvPr>
          <p:cNvSpPr txBox="1"/>
          <p:nvPr/>
        </p:nvSpPr>
        <p:spPr>
          <a:xfrm>
            <a:off x="2863442" y="4971929"/>
            <a:ext cx="2037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Miller (2011)</a:t>
            </a:r>
          </a:p>
        </p:txBody>
      </p:sp>
    </p:spTree>
    <p:extLst>
      <p:ext uri="{BB962C8B-B14F-4D97-AF65-F5344CB8AC3E}">
        <p14:creationId xmlns:p14="http://schemas.microsoft.com/office/powerpoint/2010/main" val="366935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007" y="914400"/>
            <a:ext cx="9911593" cy="5295900"/>
          </a:xfrm>
          <a:noFill/>
        </p:spPr>
        <p:txBody>
          <a:bodyPr anchor="ctr">
            <a:noAutofit/>
          </a:bodyPr>
          <a:lstStyle/>
          <a:p>
            <a:pPr algn="l"/>
            <a:r>
              <a:rPr lang="en-US" sz="2600" dirty="0"/>
              <a:t>Achieve faster productivity growth:</a:t>
            </a:r>
            <a:br>
              <a:rPr lang="en-US" sz="2600" dirty="0"/>
            </a:br>
            <a:r>
              <a:rPr lang="en-US" sz="2600" dirty="0"/>
              <a:t>  - better quality of education</a:t>
            </a:r>
            <a:br>
              <a:rPr lang="en-US" sz="2600" dirty="0"/>
            </a:br>
            <a:r>
              <a:rPr lang="en-US" sz="2600" dirty="0"/>
              <a:t>  - technology absorption</a:t>
            </a:r>
            <a:br>
              <a:rPr lang="en-US" sz="2600" dirty="0"/>
            </a:br>
            <a:r>
              <a:rPr lang="en-US" sz="2600" dirty="0"/>
              <a:t>  - more efficient allocation of resources (economic sectors)</a:t>
            </a:r>
            <a:br>
              <a:rPr lang="en-US" sz="2600" dirty="0"/>
            </a:br>
            <a:r>
              <a:rPr lang="en-US" sz="2600" dirty="0">
                <a:solidFill>
                  <a:schemeClr val="accent4"/>
                </a:solidFill>
              </a:rPr>
              <a:t/>
            </a:r>
            <a:br>
              <a:rPr lang="en-US" sz="2600" dirty="0">
                <a:solidFill>
                  <a:schemeClr val="accent4"/>
                </a:solidFill>
              </a:rPr>
            </a:br>
            <a:r>
              <a:rPr lang="en-US" sz="2600" dirty="0"/>
              <a:t>Mitigate labor force reduction:</a:t>
            </a:r>
            <a:br>
              <a:rPr lang="en-US" sz="2600" dirty="0"/>
            </a:br>
            <a:r>
              <a:rPr lang="en-US" sz="2600" dirty="0"/>
              <a:t>  - better quality of education</a:t>
            </a:r>
            <a:br>
              <a:rPr lang="en-US" sz="2600" dirty="0"/>
            </a:br>
            <a:r>
              <a:rPr lang="en-US" sz="2600" dirty="0"/>
              <a:t>  - larger investment in health at younger/adult ages</a:t>
            </a:r>
            <a:br>
              <a:rPr lang="en-US" sz="2600" dirty="0"/>
            </a:br>
            <a:r>
              <a:rPr lang="en-US" sz="2600" dirty="0"/>
              <a:t>  - promote international migration to the region</a:t>
            </a:r>
            <a:br>
              <a:rPr lang="en-US" sz="2600" dirty="0"/>
            </a:br>
            <a:r>
              <a:rPr lang="en-US" sz="2600" dirty="0"/>
              <a:t>  - redefine age at retirement</a:t>
            </a:r>
            <a:br>
              <a:rPr lang="en-US" sz="2600" dirty="0"/>
            </a:br>
            <a:r>
              <a:rPr lang="en-US" sz="2600" dirty="0"/>
              <a:t>  - promote gender equity</a:t>
            </a:r>
            <a:br>
              <a:rPr lang="en-US" sz="2600" dirty="0"/>
            </a:br>
            <a:r>
              <a:rPr lang="en-US" sz="2600" dirty="0"/>
              <a:t>  - reduce inequalities</a:t>
            </a:r>
            <a:r>
              <a:rPr lang="en-US" sz="2600" dirty="0">
                <a:solidFill>
                  <a:schemeClr val="accent4"/>
                </a:solidFill>
              </a:rPr>
              <a:t/>
            </a:r>
            <a:br>
              <a:rPr lang="en-US" sz="2600" dirty="0">
                <a:solidFill>
                  <a:schemeClr val="accent4"/>
                </a:solidFill>
              </a:rPr>
            </a:br>
            <a:r>
              <a:rPr lang="en-US" sz="2600" dirty="0">
                <a:solidFill>
                  <a:schemeClr val="accent4"/>
                </a:solidFill>
              </a:rPr>
              <a:t/>
            </a:r>
            <a:br>
              <a:rPr lang="en-US" sz="2600" dirty="0">
                <a:solidFill>
                  <a:schemeClr val="accent4"/>
                </a:solidFill>
              </a:rPr>
            </a:br>
            <a:r>
              <a:rPr lang="en-US" sz="2600" dirty="0">
                <a:solidFill>
                  <a:srgbClr val="C00000"/>
                </a:solidFill>
              </a:rPr>
              <a:t>or population aging will be a big challenge in LAC very soon!</a:t>
            </a:r>
            <a:br>
              <a:rPr lang="en-US" sz="2600" dirty="0">
                <a:solidFill>
                  <a:srgbClr val="C00000"/>
                </a:solidFill>
              </a:rPr>
            </a:br>
            <a:endParaRPr lang="en-US" sz="2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04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u="sng" dirty="0"/>
              <a:t>El doble </a:t>
            </a:r>
            <a:r>
              <a:rPr lang="es-EC" b="1" u="sng" dirty="0" smtClean="0"/>
              <a:t>desafío </a:t>
            </a:r>
            <a:r>
              <a:rPr lang="es-EC" sz="4000" u="sng" dirty="0" smtClean="0"/>
              <a:t>(Miller, T)</a:t>
            </a:r>
            <a:endParaRPr lang="es-EC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Cuentas Nacionales de Transferencias pueden ayudar a enfrentar el doble desafío de nuestra región: el envejecimiento de la población y la desigualdad ...</a:t>
            </a:r>
            <a:br>
              <a:rPr lang="es-ES" dirty="0"/>
            </a:br>
            <a:endParaRPr lang="es-ES" dirty="0"/>
          </a:p>
          <a:p>
            <a:r>
              <a:rPr lang="es-ES" dirty="0"/>
              <a:t>... mediante la medición de las relaciones económicas dentro de una economía nacional: entre jóvenes y adultos mayores, entre ricos y pobres, entre hombres y mujeres.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5341" y="212965"/>
            <a:ext cx="11606858" cy="6453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4000"/>
            </a:pPr>
            <a:r>
              <a:rPr lang="en-US" sz="4000" baseline="30000" dirty="0" smtClean="0">
                <a:latin typeface="Calibri"/>
                <a:cs typeface="Calibri"/>
              </a:rPr>
              <a:t>1) Economic </a:t>
            </a:r>
            <a:r>
              <a:rPr lang="en-US" sz="4000" baseline="30000" dirty="0">
                <a:latin typeface="Calibri"/>
                <a:cs typeface="Calibri"/>
              </a:rPr>
              <a:t>lifecycle and reallocation systems </a:t>
            </a:r>
          </a:p>
          <a:p>
            <a:pPr lvl="1"/>
            <a:r>
              <a:rPr lang="en-US" sz="4000" baseline="30000" dirty="0">
                <a:latin typeface="Calibri"/>
                <a:cs typeface="Calibri"/>
              </a:rPr>
              <a:t>– Reallocation is facilitated by institutions and mechanisms</a:t>
            </a:r>
          </a:p>
          <a:p>
            <a:pPr lvl="2"/>
            <a:r>
              <a:rPr lang="en-US" sz="4000" baseline="30000" dirty="0" smtClean="0">
                <a:latin typeface="Calibri"/>
                <a:cs typeface="Calibri"/>
              </a:rPr>
              <a:t>• </a:t>
            </a:r>
            <a:r>
              <a:rPr lang="en-US" sz="4000" baseline="30000" dirty="0">
                <a:latin typeface="Calibri"/>
                <a:cs typeface="Calibri"/>
              </a:rPr>
              <a:t>Transfer systems</a:t>
            </a:r>
          </a:p>
          <a:p>
            <a:pPr lvl="3"/>
            <a:r>
              <a:rPr lang="en-US" sz="4000" baseline="30000" dirty="0">
                <a:latin typeface="Calibri"/>
                <a:cs typeface="Calibri"/>
              </a:rPr>
              <a:t>– Private (families, non‐profits)</a:t>
            </a:r>
          </a:p>
          <a:p>
            <a:pPr lvl="3"/>
            <a:r>
              <a:rPr lang="en-US" sz="4000" baseline="30000" dirty="0">
                <a:latin typeface="Calibri"/>
                <a:cs typeface="Calibri"/>
              </a:rPr>
              <a:t>– Public (government mandated programs)</a:t>
            </a:r>
          </a:p>
          <a:p>
            <a:pPr lvl="2"/>
            <a:r>
              <a:rPr lang="en-US" sz="4000" baseline="30000" dirty="0">
                <a:latin typeface="Calibri"/>
                <a:cs typeface="Calibri"/>
              </a:rPr>
              <a:t>• Assets that can act as a store of value over </a:t>
            </a:r>
            <a:r>
              <a:rPr lang="en-US" sz="4000" baseline="30000" dirty="0" smtClean="0">
                <a:latin typeface="Calibri"/>
                <a:cs typeface="Calibri"/>
              </a:rPr>
              <a:t>time </a:t>
            </a:r>
          </a:p>
          <a:p>
            <a:pPr>
              <a:lnSpc>
                <a:spcPct val="150000"/>
              </a:lnSpc>
            </a:pPr>
            <a:r>
              <a:rPr lang="en-US" sz="4000" baseline="30000" dirty="0" smtClean="0">
                <a:latin typeface="Calibri"/>
                <a:cs typeface="Calibri"/>
              </a:rPr>
              <a:t>2) Age </a:t>
            </a:r>
            <a:r>
              <a:rPr lang="en-US" sz="4000" baseline="30000" dirty="0">
                <a:latin typeface="Calibri"/>
                <a:cs typeface="Calibri"/>
              </a:rPr>
              <a:t>and the individual perspective</a:t>
            </a:r>
          </a:p>
          <a:p>
            <a:pPr lvl="1"/>
            <a:r>
              <a:rPr lang="en-US" sz="4000" baseline="30000" dirty="0">
                <a:latin typeface="Calibri"/>
                <a:cs typeface="Calibri"/>
              </a:rPr>
              <a:t>– NTA classifies economic flows by age of the </a:t>
            </a:r>
            <a:r>
              <a:rPr lang="en-US" sz="4000" i="1" baseline="30000" dirty="0" smtClean="0">
                <a:latin typeface="Calibri"/>
                <a:cs typeface="Calibri"/>
              </a:rPr>
              <a:t>individual</a:t>
            </a:r>
          </a:p>
          <a:p>
            <a:pPr lvl="1"/>
            <a:r>
              <a:rPr lang="en-US" sz="4000" baseline="30000" dirty="0" smtClean="0">
                <a:latin typeface="Calibri"/>
                <a:cs typeface="Calibri"/>
              </a:rPr>
              <a:t>– Individuals receive inflows and give outflows, with saving</a:t>
            </a:r>
            <a:r>
              <a:rPr lang="en-US" sz="4000" dirty="0" smtClean="0">
                <a:latin typeface="Calibri"/>
                <a:cs typeface="Calibri"/>
              </a:rPr>
              <a:t> </a:t>
            </a:r>
            <a:r>
              <a:rPr lang="en-US" sz="4000" baseline="30000" dirty="0" smtClean="0">
                <a:latin typeface="Calibri"/>
                <a:cs typeface="Calibri"/>
              </a:rPr>
              <a:t>as the balancing item</a:t>
            </a:r>
          </a:p>
          <a:p>
            <a:pPr lvl="1"/>
            <a:r>
              <a:rPr lang="en-US" sz="4000" baseline="30000" dirty="0" smtClean="0">
                <a:latin typeface="Calibri"/>
                <a:cs typeface="Calibri"/>
              </a:rPr>
              <a:t>– </a:t>
            </a:r>
            <a:r>
              <a:rPr lang="en-US" sz="4000" baseline="30000" dirty="0">
                <a:latin typeface="Calibri"/>
                <a:cs typeface="Calibri"/>
              </a:rPr>
              <a:t>Challenges to the individual perspective</a:t>
            </a:r>
          </a:p>
          <a:p>
            <a:pPr lvl="2"/>
            <a:r>
              <a:rPr lang="en-US" sz="4000" baseline="30000" dirty="0">
                <a:latin typeface="Calibri"/>
                <a:cs typeface="Calibri"/>
              </a:rPr>
              <a:t>• Institutions are just agents, so NTA must make assumptions </a:t>
            </a:r>
            <a:r>
              <a:rPr lang="en-US" sz="4000" baseline="30000" dirty="0" smtClean="0">
                <a:latin typeface="Calibri"/>
                <a:cs typeface="Calibri"/>
              </a:rPr>
              <a:t>to</a:t>
            </a:r>
            <a:r>
              <a:rPr lang="en-US" sz="4000" dirty="0" smtClean="0">
                <a:latin typeface="Calibri"/>
                <a:cs typeface="Calibri"/>
              </a:rPr>
              <a:t> </a:t>
            </a:r>
            <a:r>
              <a:rPr lang="en-US" sz="4000" baseline="30000" dirty="0" smtClean="0">
                <a:latin typeface="Calibri"/>
                <a:cs typeface="Calibri"/>
              </a:rPr>
              <a:t>attribute </a:t>
            </a:r>
            <a:r>
              <a:rPr lang="en-US" sz="4000" baseline="30000" dirty="0">
                <a:latin typeface="Calibri"/>
                <a:cs typeface="Calibri"/>
              </a:rPr>
              <a:t>all flows through institutions to individuals</a:t>
            </a:r>
          </a:p>
          <a:p>
            <a:pPr lvl="2"/>
            <a:r>
              <a:rPr lang="en-US" sz="4000" baseline="30000" dirty="0">
                <a:latin typeface="Calibri"/>
                <a:cs typeface="Calibri"/>
              </a:rPr>
              <a:t>• Measurement</a:t>
            </a:r>
            <a:endParaRPr lang="en-US"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758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 descr="br.lcd.hig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43993" y="204047"/>
            <a:ext cx="8360998" cy="5954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8"/>
          <p:cNvSpPr txBox="1">
            <a:spLocks noChangeArrowheads="1"/>
          </p:cNvSpPr>
          <p:nvPr/>
        </p:nvSpPr>
        <p:spPr bwMode="auto">
          <a:xfrm>
            <a:off x="4204116" y="1712655"/>
            <a:ext cx="15750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dirty="0">
                <a:latin typeface="Calibri" pitchFamily="34" charset="0"/>
              </a:rPr>
              <a:t>Ingreso laboral</a:t>
            </a:r>
          </a:p>
        </p:txBody>
      </p:sp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8345314" y="2222500"/>
            <a:ext cx="10684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dirty="0">
                <a:latin typeface="Calibri" pitchFamily="34" charset="0"/>
              </a:rPr>
              <a:t>Consumo</a:t>
            </a:r>
          </a:p>
        </p:txBody>
      </p:sp>
      <p:sp>
        <p:nvSpPr>
          <p:cNvPr id="8" name="Right Arrow 7"/>
          <p:cNvSpPr>
            <a:spLocks noChangeArrowheads="1"/>
          </p:cNvSpPr>
          <p:nvPr/>
        </p:nvSpPr>
        <p:spPr bwMode="auto">
          <a:xfrm rot="1971724">
            <a:off x="6558894" y="2745256"/>
            <a:ext cx="3827463" cy="977900"/>
          </a:xfrm>
          <a:prstGeom prst="rightArrow">
            <a:avLst>
              <a:gd name="adj1" fmla="val 50000"/>
              <a:gd name="adj2" fmla="val 4999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7655" name="TextBox 8"/>
          <p:cNvSpPr txBox="1">
            <a:spLocks noChangeArrowheads="1"/>
          </p:cNvSpPr>
          <p:nvPr/>
        </p:nvSpPr>
        <p:spPr bwMode="auto">
          <a:xfrm rot="1900002">
            <a:off x="6816472" y="2911739"/>
            <a:ext cx="27874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L" dirty="0"/>
              <a:t>Familia, Estado, Mercado</a:t>
            </a:r>
          </a:p>
        </p:txBody>
      </p:sp>
      <p:sp>
        <p:nvSpPr>
          <p:cNvPr id="10" name="Right Arrow 9"/>
          <p:cNvSpPr>
            <a:spLocks noChangeArrowheads="1"/>
          </p:cNvSpPr>
          <p:nvPr/>
        </p:nvSpPr>
        <p:spPr bwMode="auto">
          <a:xfrm rot="8670683">
            <a:off x="3512846" y="2752767"/>
            <a:ext cx="3579812" cy="977900"/>
          </a:xfrm>
          <a:prstGeom prst="rightArrow">
            <a:avLst>
              <a:gd name="adj1" fmla="val 50000"/>
              <a:gd name="adj2" fmla="val 5001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7657" name="TextBox 10"/>
          <p:cNvSpPr txBox="1">
            <a:spLocks noChangeArrowheads="1"/>
          </p:cNvSpPr>
          <p:nvPr/>
        </p:nvSpPr>
        <p:spPr bwMode="auto">
          <a:xfrm rot="-2171745">
            <a:off x="3989495" y="3044951"/>
            <a:ext cx="28692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L" dirty="0"/>
              <a:t>Familia, Estado, Mercado</a:t>
            </a:r>
          </a:p>
        </p:txBody>
      </p:sp>
    </p:spTree>
    <p:extLst>
      <p:ext uri="{BB962C8B-B14F-4D97-AF65-F5344CB8AC3E}">
        <p14:creationId xmlns:p14="http://schemas.microsoft.com/office/powerpoint/2010/main" val="3128511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5"/>
          <p:cNvSpPr>
            <a:spLocks noChangeArrowheads="1"/>
          </p:cNvSpPr>
          <p:nvPr/>
        </p:nvSpPr>
        <p:spPr bwMode="auto">
          <a:xfrm>
            <a:off x="1524001" y="30395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41986" name="Rectangle 7"/>
          <p:cNvSpPr>
            <a:spLocks noChangeArrowheads="1"/>
          </p:cNvSpPr>
          <p:nvPr/>
        </p:nvSpPr>
        <p:spPr bwMode="auto">
          <a:xfrm>
            <a:off x="1524001" y="29538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41987" name="Rectangle 12"/>
          <p:cNvSpPr>
            <a:spLocks noRot="1" noChangeArrowheads="1"/>
          </p:cNvSpPr>
          <p:nvPr/>
        </p:nvSpPr>
        <p:spPr bwMode="auto">
          <a:xfrm>
            <a:off x="1825625" y="228600"/>
            <a:ext cx="8540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dirty="0" smtClean="0"/>
              <a:t>NTA Flow Identity</a:t>
            </a:r>
            <a:endParaRPr lang="en-US" sz="4400" dirty="0"/>
          </a:p>
        </p:txBody>
      </p:sp>
      <p:sp>
        <p:nvSpPr>
          <p:cNvPr id="41988" name="Rectangle 1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825625" y="1600200"/>
            <a:ext cx="4191000" cy="1893888"/>
          </a:xfrm>
          <a:noFill/>
        </p:spPr>
        <p:txBody>
          <a:bodyPr/>
          <a:lstStyle/>
          <a:p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Inflows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Labor Income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Assets Income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In-Transfers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41989" name="Rectangle 14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172200" y="1600200"/>
            <a:ext cx="4114800" cy="1981200"/>
          </a:xfrm>
          <a:noFill/>
        </p:spPr>
        <p:txBody>
          <a:bodyPr/>
          <a:lstStyle/>
          <a:p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Outflows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Consumption</a:t>
            </a:r>
            <a:endParaRPr lang="en-US" dirty="0">
              <a:latin typeface="Calibri" charset="0"/>
              <a:ea typeface="ＭＳ Ｐゴシック" charset="0"/>
            </a:endParaRP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Savings </a:t>
            </a:r>
            <a:r>
              <a:rPr lang="en-US" dirty="0">
                <a:latin typeface="Calibri" charset="0"/>
                <a:ea typeface="ＭＳ Ｐゴシック" charset="0"/>
              </a:rPr>
              <a:t>(residual)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Out-Transfers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41990" name="Rectangle 15"/>
          <p:cNvSpPr>
            <a:spLocks noChangeArrowheads="1"/>
          </p:cNvSpPr>
          <p:nvPr/>
        </p:nvSpPr>
        <p:spPr bwMode="auto">
          <a:xfrm>
            <a:off x="1524001" y="30395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sp>
        <p:nvSpPr>
          <p:cNvPr id="41991" name="Rectangle 17"/>
          <p:cNvSpPr>
            <a:spLocks noChangeArrowheads="1"/>
          </p:cNvSpPr>
          <p:nvPr/>
        </p:nvSpPr>
        <p:spPr bwMode="auto">
          <a:xfrm>
            <a:off x="1524001" y="29538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_tradnl"/>
          </a:p>
        </p:txBody>
      </p:sp>
      <p:pic>
        <p:nvPicPr>
          <p:cNvPr id="4199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3581401"/>
            <a:ext cx="7021513" cy="1050925"/>
          </a:xfrm>
          <a:prstGeom prst="rect">
            <a:avLst/>
          </a:prstGeom>
          <a:solidFill>
            <a:srgbClr val="33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4876800"/>
            <a:ext cx="6437312" cy="1303338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20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776"/>
            <a:ext cx="8229600" cy="528279"/>
          </a:xfrm>
        </p:spPr>
        <p:txBody>
          <a:bodyPr>
            <a:normAutofit fontScale="90000"/>
          </a:bodyPr>
          <a:lstStyle/>
          <a:p>
            <a:r>
              <a:rPr lang="en-US" sz="3800" dirty="0" err="1"/>
              <a:t>Organización</a:t>
            </a:r>
            <a:r>
              <a:rPr lang="en-US" sz="3800" dirty="0"/>
              <a:t> de </a:t>
            </a:r>
            <a:r>
              <a:rPr lang="en-US" sz="3800" dirty="0" err="1"/>
              <a:t>las</a:t>
            </a:r>
            <a:r>
              <a:rPr lang="en-US" sz="3800" dirty="0"/>
              <a:t> </a:t>
            </a:r>
            <a:r>
              <a:rPr lang="en-US" sz="3800" dirty="0" err="1" smtClean="0"/>
              <a:t>cuentas</a:t>
            </a:r>
            <a:r>
              <a:rPr lang="en-US" sz="3800" dirty="0" smtClean="0"/>
              <a:t> (Bixby, L.R)</a:t>
            </a:r>
            <a:endParaRPr lang="en-US" sz="3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536054"/>
            <a:ext cx="7056784" cy="633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23792" y="4365104"/>
            <a:ext cx="1656184" cy="923330"/>
          </a:xfrm>
          <a:prstGeom prst="rect">
            <a:avLst/>
          </a:prstGeom>
          <a:noFill/>
          <a:ln>
            <a:solidFill>
              <a:srgbClr val="DF7A5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Transferencias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tienen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flujos</a:t>
            </a:r>
            <a:r>
              <a:rPr lang="en-US" dirty="0">
                <a:solidFill>
                  <a:schemeClr val="accent1"/>
                </a:solidFill>
              </a:rPr>
              <a:t> de </a:t>
            </a:r>
            <a:r>
              <a:rPr lang="en-US" dirty="0" err="1">
                <a:solidFill>
                  <a:schemeClr val="accent1"/>
                </a:solidFill>
              </a:rPr>
              <a:t>entrada</a:t>
            </a:r>
            <a:r>
              <a:rPr lang="en-US" dirty="0">
                <a:solidFill>
                  <a:schemeClr val="accent1"/>
                </a:solidFill>
              </a:rPr>
              <a:t> y </a:t>
            </a:r>
            <a:r>
              <a:rPr lang="en-US" dirty="0" err="1">
                <a:solidFill>
                  <a:schemeClr val="accent1"/>
                </a:solidFill>
              </a:rPr>
              <a:t>salida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23792" y="5445224"/>
            <a:ext cx="1656184" cy="923330"/>
          </a:xfrm>
          <a:prstGeom prst="rect">
            <a:avLst/>
          </a:prstGeom>
          <a:noFill/>
          <a:ln>
            <a:solidFill>
              <a:srgbClr val="DF7A55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4F81BD"/>
                </a:solidFill>
              </a:rPr>
              <a:t>Salidas</a:t>
            </a:r>
            <a:r>
              <a:rPr lang="en-US" dirty="0">
                <a:solidFill>
                  <a:srgbClr val="4F81BD"/>
                </a:solidFill>
              </a:rPr>
              <a:t> en </a:t>
            </a:r>
            <a:r>
              <a:rPr lang="en-US" dirty="0" err="1">
                <a:solidFill>
                  <a:srgbClr val="4F81BD"/>
                </a:solidFill>
              </a:rPr>
              <a:t>públicas</a:t>
            </a:r>
            <a:r>
              <a:rPr lang="en-US" dirty="0">
                <a:solidFill>
                  <a:srgbClr val="4F81BD"/>
                </a:solidFill>
              </a:rPr>
              <a:t> son los </a:t>
            </a:r>
            <a:r>
              <a:rPr lang="en-US" dirty="0" err="1">
                <a:solidFill>
                  <a:srgbClr val="4F81BD"/>
                </a:solidFill>
              </a:rPr>
              <a:t>impuestos</a:t>
            </a:r>
            <a:r>
              <a:rPr lang="en-US" dirty="0">
                <a:solidFill>
                  <a:srgbClr val="4F81BD"/>
                </a:solidFill>
              </a:rPr>
              <a:t>.</a:t>
            </a:r>
          </a:p>
        </p:txBody>
      </p:sp>
      <p:sp>
        <p:nvSpPr>
          <p:cNvPr id="3" name="Freeform 2"/>
          <p:cNvSpPr/>
          <p:nvPr/>
        </p:nvSpPr>
        <p:spPr>
          <a:xfrm>
            <a:off x="2159000" y="1254126"/>
            <a:ext cx="3148014" cy="3728637"/>
          </a:xfrm>
          <a:custGeom>
            <a:avLst/>
            <a:gdLst>
              <a:gd name="connsiteX0" fmla="*/ 0 w 3148014"/>
              <a:gd name="connsiteY0" fmla="*/ 158750 h 3728637"/>
              <a:gd name="connsiteX1" fmla="*/ 0 w 3148014"/>
              <a:gd name="connsiteY1" fmla="*/ 158750 h 3728637"/>
              <a:gd name="connsiteX2" fmla="*/ 142875 w 3148014"/>
              <a:gd name="connsiteY2" fmla="*/ 142875 h 3728637"/>
              <a:gd name="connsiteX3" fmla="*/ 333375 w 3148014"/>
              <a:gd name="connsiteY3" fmla="*/ 127000 h 3728637"/>
              <a:gd name="connsiteX4" fmla="*/ 381000 w 3148014"/>
              <a:gd name="connsiteY4" fmla="*/ 95250 h 3728637"/>
              <a:gd name="connsiteX5" fmla="*/ 444500 w 3148014"/>
              <a:gd name="connsiteY5" fmla="*/ 79375 h 3728637"/>
              <a:gd name="connsiteX6" fmla="*/ 476250 w 3148014"/>
              <a:gd name="connsiteY6" fmla="*/ 31750 h 3728637"/>
              <a:gd name="connsiteX7" fmla="*/ 539750 w 3148014"/>
              <a:gd name="connsiteY7" fmla="*/ 15875 h 3728637"/>
              <a:gd name="connsiteX8" fmla="*/ 809625 w 3148014"/>
              <a:gd name="connsiteY8" fmla="*/ 31750 h 3728637"/>
              <a:gd name="connsiteX9" fmla="*/ 1587500 w 3148014"/>
              <a:gd name="connsiteY9" fmla="*/ 47625 h 3728637"/>
              <a:gd name="connsiteX10" fmla="*/ 2667000 w 3148014"/>
              <a:gd name="connsiteY10" fmla="*/ 15875 h 3728637"/>
              <a:gd name="connsiteX11" fmla="*/ 2936875 w 3148014"/>
              <a:gd name="connsiteY11" fmla="*/ 0 h 3728637"/>
              <a:gd name="connsiteX12" fmla="*/ 3111500 w 3148014"/>
              <a:gd name="connsiteY12" fmla="*/ 15875 h 3728637"/>
              <a:gd name="connsiteX13" fmla="*/ 3143250 w 3148014"/>
              <a:gd name="connsiteY13" fmla="*/ 63500 h 3728637"/>
              <a:gd name="connsiteX14" fmla="*/ 3111500 w 3148014"/>
              <a:gd name="connsiteY14" fmla="*/ 460375 h 3728637"/>
              <a:gd name="connsiteX15" fmla="*/ 3063875 w 3148014"/>
              <a:gd name="connsiteY15" fmla="*/ 1270000 h 3728637"/>
              <a:gd name="connsiteX16" fmla="*/ 3032125 w 3148014"/>
              <a:gd name="connsiteY16" fmla="*/ 1444625 h 3728637"/>
              <a:gd name="connsiteX17" fmla="*/ 3016250 w 3148014"/>
              <a:gd name="connsiteY17" fmla="*/ 1508125 h 3728637"/>
              <a:gd name="connsiteX18" fmla="*/ 2968625 w 3148014"/>
              <a:gd name="connsiteY18" fmla="*/ 1555750 h 3728637"/>
              <a:gd name="connsiteX19" fmla="*/ 2952750 w 3148014"/>
              <a:gd name="connsiteY19" fmla="*/ 1619250 h 3728637"/>
              <a:gd name="connsiteX20" fmla="*/ 2825750 w 3148014"/>
              <a:gd name="connsiteY20" fmla="*/ 1730375 h 3728637"/>
              <a:gd name="connsiteX21" fmla="*/ 2778125 w 3148014"/>
              <a:gd name="connsiteY21" fmla="*/ 1778000 h 3728637"/>
              <a:gd name="connsiteX22" fmla="*/ 2651125 w 3148014"/>
              <a:gd name="connsiteY22" fmla="*/ 1873250 h 3728637"/>
              <a:gd name="connsiteX23" fmla="*/ 2603500 w 3148014"/>
              <a:gd name="connsiteY23" fmla="*/ 1920875 h 3728637"/>
              <a:gd name="connsiteX24" fmla="*/ 2571750 w 3148014"/>
              <a:gd name="connsiteY24" fmla="*/ 1968500 h 3728637"/>
              <a:gd name="connsiteX25" fmla="*/ 2492375 w 3148014"/>
              <a:gd name="connsiteY25" fmla="*/ 2032000 h 3728637"/>
              <a:gd name="connsiteX26" fmla="*/ 2444750 w 3148014"/>
              <a:gd name="connsiteY26" fmla="*/ 2079625 h 3728637"/>
              <a:gd name="connsiteX27" fmla="*/ 2413000 w 3148014"/>
              <a:gd name="connsiteY27" fmla="*/ 2127250 h 3728637"/>
              <a:gd name="connsiteX28" fmla="*/ 2365375 w 3148014"/>
              <a:gd name="connsiteY28" fmla="*/ 2143125 h 3728637"/>
              <a:gd name="connsiteX29" fmla="*/ 2317750 w 3148014"/>
              <a:gd name="connsiteY29" fmla="*/ 2238375 h 3728637"/>
              <a:gd name="connsiteX30" fmla="*/ 2286000 w 3148014"/>
              <a:gd name="connsiteY30" fmla="*/ 2301875 h 3728637"/>
              <a:gd name="connsiteX31" fmla="*/ 2238375 w 3148014"/>
              <a:gd name="connsiteY31" fmla="*/ 2317750 h 3728637"/>
              <a:gd name="connsiteX32" fmla="*/ 2190750 w 3148014"/>
              <a:gd name="connsiteY32" fmla="*/ 2365375 h 3728637"/>
              <a:gd name="connsiteX33" fmla="*/ 2143125 w 3148014"/>
              <a:gd name="connsiteY33" fmla="*/ 2476500 h 3728637"/>
              <a:gd name="connsiteX34" fmla="*/ 2111375 w 3148014"/>
              <a:gd name="connsiteY34" fmla="*/ 2524125 h 3728637"/>
              <a:gd name="connsiteX35" fmla="*/ 2095500 w 3148014"/>
              <a:gd name="connsiteY35" fmla="*/ 2778125 h 3728637"/>
              <a:gd name="connsiteX36" fmla="*/ 2079625 w 3148014"/>
              <a:gd name="connsiteY36" fmla="*/ 2825750 h 3728637"/>
              <a:gd name="connsiteX37" fmla="*/ 2032000 w 3148014"/>
              <a:gd name="connsiteY37" fmla="*/ 2873375 h 3728637"/>
              <a:gd name="connsiteX38" fmla="*/ 1920875 w 3148014"/>
              <a:gd name="connsiteY38" fmla="*/ 3079750 h 3728637"/>
              <a:gd name="connsiteX39" fmla="*/ 1889125 w 3148014"/>
              <a:gd name="connsiteY39" fmla="*/ 3143250 h 3728637"/>
              <a:gd name="connsiteX40" fmla="*/ 1857375 w 3148014"/>
              <a:gd name="connsiteY40" fmla="*/ 3190875 h 3728637"/>
              <a:gd name="connsiteX41" fmla="*/ 1841500 w 3148014"/>
              <a:gd name="connsiteY41" fmla="*/ 3238500 h 3728637"/>
              <a:gd name="connsiteX42" fmla="*/ 1825625 w 3148014"/>
              <a:gd name="connsiteY42" fmla="*/ 3302000 h 3728637"/>
              <a:gd name="connsiteX43" fmla="*/ 1778000 w 3148014"/>
              <a:gd name="connsiteY43" fmla="*/ 3349625 h 3728637"/>
              <a:gd name="connsiteX44" fmla="*/ 1746250 w 3148014"/>
              <a:gd name="connsiteY44" fmla="*/ 3429000 h 3728637"/>
              <a:gd name="connsiteX45" fmla="*/ 1730375 w 3148014"/>
              <a:gd name="connsiteY45" fmla="*/ 3476625 h 3728637"/>
              <a:gd name="connsiteX46" fmla="*/ 1682750 w 3148014"/>
              <a:gd name="connsiteY46" fmla="*/ 3524250 h 3728637"/>
              <a:gd name="connsiteX47" fmla="*/ 1460500 w 3148014"/>
              <a:gd name="connsiteY47" fmla="*/ 3587750 h 3728637"/>
              <a:gd name="connsiteX48" fmla="*/ 1333500 w 3148014"/>
              <a:gd name="connsiteY48" fmla="*/ 3619500 h 3728637"/>
              <a:gd name="connsiteX49" fmla="*/ 1143000 w 3148014"/>
              <a:gd name="connsiteY49" fmla="*/ 3651250 h 3728637"/>
              <a:gd name="connsiteX50" fmla="*/ 952500 w 3148014"/>
              <a:gd name="connsiteY50" fmla="*/ 3635375 h 3728637"/>
              <a:gd name="connsiteX51" fmla="*/ 47625 w 3148014"/>
              <a:gd name="connsiteY51" fmla="*/ 3556000 h 3728637"/>
              <a:gd name="connsiteX52" fmla="*/ 63500 w 3148014"/>
              <a:gd name="connsiteY52" fmla="*/ 3159125 h 3728637"/>
              <a:gd name="connsiteX53" fmla="*/ 79375 w 3148014"/>
              <a:gd name="connsiteY53" fmla="*/ 3111500 h 3728637"/>
              <a:gd name="connsiteX54" fmla="*/ 95250 w 3148014"/>
              <a:gd name="connsiteY54" fmla="*/ 3032125 h 3728637"/>
              <a:gd name="connsiteX55" fmla="*/ 111125 w 3148014"/>
              <a:gd name="connsiteY55" fmla="*/ 2921000 h 3728637"/>
              <a:gd name="connsiteX56" fmla="*/ 142875 w 3148014"/>
              <a:gd name="connsiteY56" fmla="*/ 2682875 h 3728637"/>
              <a:gd name="connsiteX57" fmla="*/ 127000 w 3148014"/>
              <a:gd name="connsiteY57" fmla="*/ 2317750 h 3728637"/>
              <a:gd name="connsiteX58" fmla="*/ 79375 w 3148014"/>
              <a:gd name="connsiteY58" fmla="*/ 2238375 h 3728637"/>
              <a:gd name="connsiteX59" fmla="*/ 63500 w 3148014"/>
              <a:gd name="connsiteY59" fmla="*/ 2095500 h 3728637"/>
              <a:gd name="connsiteX60" fmla="*/ 79375 w 3148014"/>
              <a:gd name="connsiteY60" fmla="*/ 1587500 h 3728637"/>
              <a:gd name="connsiteX61" fmla="*/ 95250 w 3148014"/>
              <a:gd name="connsiteY61" fmla="*/ 1524000 h 3728637"/>
              <a:gd name="connsiteX62" fmla="*/ 127000 w 3148014"/>
              <a:gd name="connsiteY62" fmla="*/ 1444625 h 3728637"/>
              <a:gd name="connsiteX63" fmla="*/ 142875 w 3148014"/>
              <a:gd name="connsiteY63" fmla="*/ 1397000 h 3728637"/>
              <a:gd name="connsiteX64" fmla="*/ 158750 w 3148014"/>
              <a:gd name="connsiteY64" fmla="*/ 1270000 h 3728637"/>
              <a:gd name="connsiteX65" fmla="*/ 111125 w 3148014"/>
              <a:gd name="connsiteY65" fmla="*/ 809625 h 3728637"/>
              <a:gd name="connsiteX66" fmla="*/ 79375 w 3148014"/>
              <a:gd name="connsiteY66" fmla="*/ 603250 h 3728637"/>
              <a:gd name="connsiteX67" fmla="*/ 63500 w 3148014"/>
              <a:gd name="connsiteY67" fmla="*/ 127000 h 3728637"/>
              <a:gd name="connsiteX68" fmla="*/ 47625 w 3148014"/>
              <a:gd name="connsiteY68" fmla="*/ 174625 h 3728637"/>
              <a:gd name="connsiteX69" fmla="*/ 63500 w 3148014"/>
              <a:gd name="connsiteY69" fmla="*/ 190500 h 3728637"/>
              <a:gd name="connsiteX70" fmla="*/ 63500 w 3148014"/>
              <a:gd name="connsiteY70" fmla="*/ 190500 h 372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148014" h="3728637">
                <a:moveTo>
                  <a:pt x="0" y="158750"/>
                </a:moveTo>
                <a:lnTo>
                  <a:pt x="0" y="158750"/>
                </a:lnTo>
                <a:lnTo>
                  <a:pt x="142875" y="142875"/>
                </a:lnTo>
                <a:cubicBezTo>
                  <a:pt x="206308" y="136834"/>
                  <a:pt x="270892" y="139497"/>
                  <a:pt x="333375" y="127000"/>
                </a:cubicBezTo>
                <a:cubicBezTo>
                  <a:pt x="352084" y="123258"/>
                  <a:pt x="363463" y="102766"/>
                  <a:pt x="381000" y="95250"/>
                </a:cubicBezTo>
                <a:cubicBezTo>
                  <a:pt x="401054" y="86655"/>
                  <a:pt x="423333" y="84667"/>
                  <a:pt x="444500" y="79375"/>
                </a:cubicBezTo>
                <a:cubicBezTo>
                  <a:pt x="455083" y="63500"/>
                  <a:pt x="460375" y="42333"/>
                  <a:pt x="476250" y="31750"/>
                </a:cubicBezTo>
                <a:cubicBezTo>
                  <a:pt x="494404" y="19647"/>
                  <a:pt x="517932" y="15875"/>
                  <a:pt x="539750" y="15875"/>
                </a:cubicBezTo>
                <a:cubicBezTo>
                  <a:pt x="629864" y="15875"/>
                  <a:pt x="719553" y="29021"/>
                  <a:pt x="809625" y="31750"/>
                </a:cubicBezTo>
                <a:lnTo>
                  <a:pt x="1587500" y="47625"/>
                </a:lnTo>
                <a:cubicBezTo>
                  <a:pt x="2172036" y="8656"/>
                  <a:pt x="1511516" y="48889"/>
                  <a:pt x="2667000" y="15875"/>
                </a:cubicBezTo>
                <a:cubicBezTo>
                  <a:pt x="2757077" y="13301"/>
                  <a:pt x="2846917" y="5292"/>
                  <a:pt x="2936875" y="0"/>
                </a:cubicBezTo>
                <a:cubicBezTo>
                  <a:pt x="2995083" y="5292"/>
                  <a:pt x="3055636" y="-1314"/>
                  <a:pt x="3111500" y="15875"/>
                </a:cubicBezTo>
                <a:cubicBezTo>
                  <a:pt x="3129736" y="21486"/>
                  <a:pt x="3142456" y="44437"/>
                  <a:pt x="3143250" y="63500"/>
                </a:cubicBezTo>
                <a:cubicBezTo>
                  <a:pt x="3153518" y="309943"/>
                  <a:pt x="3149027" y="310268"/>
                  <a:pt x="3111500" y="460375"/>
                </a:cubicBezTo>
                <a:cubicBezTo>
                  <a:pt x="3087979" y="1401231"/>
                  <a:pt x="3135224" y="818121"/>
                  <a:pt x="3063875" y="1270000"/>
                </a:cubicBezTo>
                <a:cubicBezTo>
                  <a:pt x="3022153" y="1534239"/>
                  <a:pt x="3070815" y="1309210"/>
                  <a:pt x="3032125" y="1444625"/>
                </a:cubicBezTo>
                <a:cubicBezTo>
                  <a:pt x="3026131" y="1465604"/>
                  <a:pt x="3027075" y="1489182"/>
                  <a:pt x="3016250" y="1508125"/>
                </a:cubicBezTo>
                <a:cubicBezTo>
                  <a:pt x="3005111" y="1527618"/>
                  <a:pt x="2984500" y="1539875"/>
                  <a:pt x="2968625" y="1555750"/>
                </a:cubicBezTo>
                <a:cubicBezTo>
                  <a:pt x="2963333" y="1576917"/>
                  <a:pt x="2963575" y="1600307"/>
                  <a:pt x="2952750" y="1619250"/>
                </a:cubicBezTo>
                <a:cubicBezTo>
                  <a:pt x="2937020" y="1646777"/>
                  <a:pt x="2838359" y="1719342"/>
                  <a:pt x="2825750" y="1730375"/>
                </a:cubicBezTo>
                <a:cubicBezTo>
                  <a:pt x="2808854" y="1745159"/>
                  <a:pt x="2795501" y="1763783"/>
                  <a:pt x="2778125" y="1778000"/>
                </a:cubicBezTo>
                <a:cubicBezTo>
                  <a:pt x="2737170" y="1811509"/>
                  <a:pt x="2688543" y="1835832"/>
                  <a:pt x="2651125" y="1873250"/>
                </a:cubicBezTo>
                <a:cubicBezTo>
                  <a:pt x="2635250" y="1889125"/>
                  <a:pt x="2617873" y="1903628"/>
                  <a:pt x="2603500" y="1920875"/>
                </a:cubicBezTo>
                <a:cubicBezTo>
                  <a:pt x="2591286" y="1935532"/>
                  <a:pt x="2585241" y="1955009"/>
                  <a:pt x="2571750" y="1968500"/>
                </a:cubicBezTo>
                <a:cubicBezTo>
                  <a:pt x="2547791" y="1992459"/>
                  <a:pt x="2517875" y="2009688"/>
                  <a:pt x="2492375" y="2032000"/>
                </a:cubicBezTo>
                <a:cubicBezTo>
                  <a:pt x="2475479" y="2046784"/>
                  <a:pt x="2459123" y="2062378"/>
                  <a:pt x="2444750" y="2079625"/>
                </a:cubicBezTo>
                <a:cubicBezTo>
                  <a:pt x="2432536" y="2094282"/>
                  <a:pt x="2427898" y="2115331"/>
                  <a:pt x="2413000" y="2127250"/>
                </a:cubicBezTo>
                <a:cubicBezTo>
                  <a:pt x="2399933" y="2137703"/>
                  <a:pt x="2381250" y="2137833"/>
                  <a:pt x="2365375" y="2143125"/>
                </a:cubicBezTo>
                <a:cubicBezTo>
                  <a:pt x="2336269" y="2230443"/>
                  <a:pt x="2366989" y="2152207"/>
                  <a:pt x="2317750" y="2238375"/>
                </a:cubicBezTo>
                <a:cubicBezTo>
                  <a:pt x="2306009" y="2258922"/>
                  <a:pt x="2302734" y="2285141"/>
                  <a:pt x="2286000" y="2301875"/>
                </a:cubicBezTo>
                <a:cubicBezTo>
                  <a:pt x="2274167" y="2313708"/>
                  <a:pt x="2254250" y="2312458"/>
                  <a:pt x="2238375" y="2317750"/>
                </a:cubicBezTo>
                <a:cubicBezTo>
                  <a:pt x="2222500" y="2333625"/>
                  <a:pt x="2203799" y="2347106"/>
                  <a:pt x="2190750" y="2365375"/>
                </a:cubicBezTo>
                <a:cubicBezTo>
                  <a:pt x="2135693" y="2442454"/>
                  <a:pt x="2177672" y="2407406"/>
                  <a:pt x="2143125" y="2476500"/>
                </a:cubicBezTo>
                <a:cubicBezTo>
                  <a:pt x="2134592" y="2493565"/>
                  <a:pt x="2121958" y="2508250"/>
                  <a:pt x="2111375" y="2524125"/>
                </a:cubicBezTo>
                <a:cubicBezTo>
                  <a:pt x="2106083" y="2608792"/>
                  <a:pt x="2104381" y="2693759"/>
                  <a:pt x="2095500" y="2778125"/>
                </a:cubicBezTo>
                <a:cubicBezTo>
                  <a:pt x="2093748" y="2794767"/>
                  <a:pt x="2088907" y="2811827"/>
                  <a:pt x="2079625" y="2825750"/>
                </a:cubicBezTo>
                <a:cubicBezTo>
                  <a:pt x="2067172" y="2844430"/>
                  <a:pt x="2047875" y="2857500"/>
                  <a:pt x="2032000" y="2873375"/>
                </a:cubicBezTo>
                <a:cubicBezTo>
                  <a:pt x="1987223" y="3007707"/>
                  <a:pt x="2059354" y="2802792"/>
                  <a:pt x="1920875" y="3079750"/>
                </a:cubicBezTo>
                <a:cubicBezTo>
                  <a:pt x="1910292" y="3100917"/>
                  <a:pt x="1900866" y="3122703"/>
                  <a:pt x="1889125" y="3143250"/>
                </a:cubicBezTo>
                <a:cubicBezTo>
                  <a:pt x="1879659" y="3159816"/>
                  <a:pt x="1865908" y="3173810"/>
                  <a:pt x="1857375" y="3190875"/>
                </a:cubicBezTo>
                <a:cubicBezTo>
                  <a:pt x="1849891" y="3205842"/>
                  <a:pt x="1846097" y="3222410"/>
                  <a:pt x="1841500" y="3238500"/>
                </a:cubicBezTo>
                <a:cubicBezTo>
                  <a:pt x="1835506" y="3259479"/>
                  <a:pt x="1836450" y="3283057"/>
                  <a:pt x="1825625" y="3302000"/>
                </a:cubicBezTo>
                <a:cubicBezTo>
                  <a:pt x="1814486" y="3321493"/>
                  <a:pt x="1793875" y="3333750"/>
                  <a:pt x="1778000" y="3349625"/>
                </a:cubicBezTo>
                <a:cubicBezTo>
                  <a:pt x="1767417" y="3376083"/>
                  <a:pt x="1756256" y="3402318"/>
                  <a:pt x="1746250" y="3429000"/>
                </a:cubicBezTo>
                <a:cubicBezTo>
                  <a:pt x="1740374" y="3444668"/>
                  <a:pt x="1739657" y="3462702"/>
                  <a:pt x="1730375" y="3476625"/>
                </a:cubicBezTo>
                <a:cubicBezTo>
                  <a:pt x="1717922" y="3495305"/>
                  <a:pt x="1701019" y="3511201"/>
                  <a:pt x="1682750" y="3524250"/>
                </a:cubicBezTo>
                <a:cubicBezTo>
                  <a:pt x="1613974" y="3573375"/>
                  <a:pt x="1544419" y="3566770"/>
                  <a:pt x="1460500" y="3587750"/>
                </a:cubicBezTo>
                <a:cubicBezTo>
                  <a:pt x="1418167" y="3598333"/>
                  <a:pt x="1376698" y="3613329"/>
                  <a:pt x="1333500" y="3619500"/>
                </a:cubicBezTo>
                <a:cubicBezTo>
                  <a:pt x="1195664" y="3639191"/>
                  <a:pt x="1259066" y="3628037"/>
                  <a:pt x="1143000" y="3651250"/>
                </a:cubicBezTo>
                <a:cubicBezTo>
                  <a:pt x="1079500" y="3645958"/>
                  <a:pt x="1016193" y="3637248"/>
                  <a:pt x="952500" y="3635375"/>
                </a:cubicBezTo>
                <a:cubicBezTo>
                  <a:pt x="39035" y="3608508"/>
                  <a:pt x="135578" y="3907812"/>
                  <a:pt x="47625" y="3556000"/>
                </a:cubicBezTo>
                <a:cubicBezTo>
                  <a:pt x="52917" y="3423708"/>
                  <a:pt x="54067" y="3291186"/>
                  <a:pt x="63500" y="3159125"/>
                </a:cubicBezTo>
                <a:cubicBezTo>
                  <a:pt x="64692" y="3142434"/>
                  <a:pt x="75316" y="3127734"/>
                  <a:pt x="79375" y="3111500"/>
                </a:cubicBezTo>
                <a:cubicBezTo>
                  <a:pt x="85919" y="3085323"/>
                  <a:pt x="90814" y="3058740"/>
                  <a:pt x="95250" y="3032125"/>
                </a:cubicBezTo>
                <a:cubicBezTo>
                  <a:pt x="101401" y="2995216"/>
                  <a:pt x="105435" y="2957983"/>
                  <a:pt x="111125" y="2921000"/>
                </a:cubicBezTo>
                <a:cubicBezTo>
                  <a:pt x="139628" y="2735729"/>
                  <a:pt x="116373" y="2921390"/>
                  <a:pt x="142875" y="2682875"/>
                </a:cubicBezTo>
                <a:cubicBezTo>
                  <a:pt x="137583" y="2561167"/>
                  <a:pt x="144228" y="2438349"/>
                  <a:pt x="127000" y="2317750"/>
                </a:cubicBezTo>
                <a:cubicBezTo>
                  <a:pt x="122636" y="2287205"/>
                  <a:pt x="87852" y="2268043"/>
                  <a:pt x="79375" y="2238375"/>
                </a:cubicBezTo>
                <a:cubicBezTo>
                  <a:pt x="66211" y="2192301"/>
                  <a:pt x="68792" y="2143125"/>
                  <a:pt x="63500" y="2095500"/>
                </a:cubicBezTo>
                <a:cubicBezTo>
                  <a:pt x="68792" y="1926167"/>
                  <a:pt x="69977" y="1756655"/>
                  <a:pt x="79375" y="1587500"/>
                </a:cubicBezTo>
                <a:cubicBezTo>
                  <a:pt x="80585" y="1565715"/>
                  <a:pt x="88351" y="1544698"/>
                  <a:pt x="95250" y="1524000"/>
                </a:cubicBezTo>
                <a:cubicBezTo>
                  <a:pt x="104261" y="1496966"/>
                  <a:pt x="116994" y="1471307"/>
                  <a:pt x="127000" y="1444625"/>
                </a:cubicBezTo>
                <a:cubicBezTo>
                  <a:pt x="132876" y="1428957"/>
                  <a:pt x="137583" y="1412875"/>
                  <a:pt x="142875" y="1397000"/>
                </a:cubicBezTo>
                <a:cubicBezTo>
                  <a:pt x="148167" y="1354667"/>
                  <a:pt x="161053" y="1312601"/>
                  <a:pt x="158750" y="1270000"/>
                </a:cubicBezTo>
                <a:cubicBezTo>
                  <a:pt x="150423" y="1115948"/>
                  <a:pt x="141381" y="960906"/>
                  <a:pt x="111125" y="809625"/>
                </a:cubicBezTo>
                <a:cubicBezTo>
                  <a:pt x="86883" y="688416"/>
                  <a:pt x="98597" y="757024"/>
                  <a:pt x="79375" y="603250"/>
                </a:cubicBezTo>
                <a:cubicBezTo>
                  <a:pt x="74083" y="444500"/>
                  <a:pt x="75234" y="285404"/>
                  <a:pt x="63500" y="127000"/>
                </a:cubicBezTo>
                <a:cubicBezTo>
                  <a:pt x="62264" y="110312"/>
                  <a:pt x="47625" y="157891"/>
                  <a:pt x="47625" y="174625"/>
                </a:cubicBezTo>
                <a:lnTo>
                  <a:pt x="63500" y="190500"/>
                </a:lnTo>
                <a:lnTo>
                  <a:pt x="63500" y="190500"/>
                </a:lnTo>
              </a:path>
            </a:pathLst>
          </a:custGeom>
          <a:ln w="285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9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2651" y="915630"/>
            <a:ext cx="10661770" cy="5837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aseline="30000" dirty="0" smtClean="0"/>
              <a:t>1)</a:t>
            </a:r>
            <a:r>
              <a:rPr lang="en-US" sz="4000" dirty="0" smtClean="0"/>
              <a:t> </a:t>
            </a:r>
            <a:r>
              <a:rPr lang="en-US" sz="4000" baseline="30000" dirty="0" smtClean="0"/>
              <a:t>Consistencies</a:t>
            </a:r>
            <a:endParaRPr lang="en-US" sz="4000" baseline="30000" dirty="0"/>
          </a:p>
          <a:p>
            <a:r>
              <a:rPr lang="en-US" sz="4000" baseline="30000" dirty="0"/>
              <a:t>• </a:t>
            </a:r>
            <a:r>
              <a:rPr lang="en-US" sz="4000" baseline="30000" dirty="0" smtClean="0"/>
              <a:t>Main </a:t>
            </a:r>
            <a:r>
              <a:rPr lang="en-US" sz="4000" baseline="30000" dirty="0"/>
              <a:t>aggregates</a:t>
            </a:r>
          </a:p>
          <a:p>
            <a:r>
              <a:rPr lang="en-US" sz="4000" baseline="30000" dirty="0"/>
              <a:t>• </a:t>
            </a:r>
            <a:r>
              <a:rPr lang="en-US" sz="4000" baseline="30000" dirty="0" smtClean="0"/>
              <a:t>NTA </a:t>
            </a:r>
            <a:r>
              <a:rPr lang="en-US" sz="4000" baseline="30000" dirty="0"/>
              <a:t>uses amounts from SNA as aggregate </a:t>
            </a:r>
            <a:r>
              <a:rPr lang="en-US" sz="4000" baseline="30000" dirty="0" smtClean="0"/>
              <a:t>controls</a:t>
            </a:r>
          </a:p>
          <a:p>
            <a:endParaRPr lang="en-US" sz="2000" baseline="30000" dirty="0"/>
          </a:p>
          <a:p>
            <a:r>
              <a:rPr lang="en-US" sz="4000" baseline="30000" dirty="0" smtClean="0"/>
              <a:t>2)</a:t>
            </a:r>
            <a:r>
              <a:rPr lang="en-US" sz="4000" dirty="0" smtClean="0"/>
              <a:t> </a:t>
            </a:r>
            <a:r>
              <a:rPr lang="en-US" sz="4000" baseline="30000" dirty="0" smtClean="0"/>
              <a:t>Differences</a:t>
            </a:r>
            <a:endParaRPr lang="en-US" sz="4000" baseline="30000" dirty="0"/>
          </a:p>
          <a:p>
            <a:r>
              <a:rPr lang="en-US" sz="4000" baseline="30000" dirty="0"/>
              <a:t>• </a:t>
            </a:r>
            <a:r>
              <a:rPr lang="en-US" sz="4000" baseline="30000" dirty="0" smtClean="0"/>
              <a:t>Institutional </a:t>
            </a:r>
            <a:r>
              <a:rPr lang="en-US" sz="4000" baseline="30000" dirty="0"/>
              <a:t>versus individual perspective</a:t>
            </a:r>
          </a:p>
          <a:p>
            <a:r>
              <a:rPr lang="en-US" sz="4000" baseline="30000" dirty="0"/>
              <a:t>• </a:t>
            </a:r>
            <a:r>
              <a:rPr lang="en-US" sz="4000" baseline="30000" dirty="0" smtClean="0"/>
              <a:t>Some </a:t>
            </a:r>
            <a:r>
              <a:rPr lang="en-US" sz="4000" baseline="30000" dirty="0"/>
              <a:t>NTA flows do not have SNA </a:t>
            </a:r>
            <a:r>
              <a:rPr lang="en-US" sz="4000" baseline="30000" dirty="0" smtClean="0"/>
              <a:t>counterparts</a:t>
            </a:r>
          </a:p>
          <a:p>
            <a:endParaRPr lang="en-US" sz="2000" baseline="30000" dirty="0"/>
          </a:p>
          <a:p>
            <a:r>
              <a:rPr lang="en-US" sz="4000" baseline="30000" dirty="0" smtClean="0"/>
              <a:t>3)</a:t>
            </a:r>
            <a:r>
              <a:rPr lang="en-US" sz="4000" dirty="0" smtClean="0"/>
              <a:t> </a:t>
            </a:r>
            <a:r>
              <a:rPr lang="en-US" sz="4000" baseline="30000" dirty="0" smtClean="0"/>
              <a:t>Could </a:t>
            </a:r>
            <a:r>
              <a:rPr lang="en-US" sz="4000" baseline="30000" dirty="0"/>
              <a:t>be combination of SNA amounts (e.g. NTA labor income combines parts of SNA compensation of employees and mixed income</a:t>
            </a:r>
            <a:r>
              <a:rPr lang="en-US" sz="4000" baseline="30000" dirty="0" smtClean="0"/>
              <a:t>)</a:t>
            </a:r>
          </a:p>
          <a:p>
            <a:endParaRPr lang="en-US" sz="2000" baseline="30000" dirty="0"/>
          </a:p>
          <a:p>
            <a:r>
              <a:rPr lang="en-US" sz="4000" baseline="30000" dirty="0" smtClean="0"/>
              <a:t>4)</a:t>
            </a:r>
            <a:r>
              <a:rPr lang="en-US" sz="4000" dirty="0" smtClean="0"/>
              <a:t> </a:t>
            </a:r>
            <a:r>
              <a:rPr lang="en-US" sz="4000" baseline="30000" dirty="0" smtClean="0"/>
              <a:t>Could </a:t>
            </a:r>
            <a:r>
              <a:rPr lang="en-US" sz="4000" baseline="30000" dirty="0"/>
              <a:t>be a wholly NTA concept and have no SNA counterpart (e.g. intra‐household transfers)</a:t>
            </a:r>
            <a:endParaRPr lang="en-US" sz="4000" dirty="0"/>
          </a:p>
        </p:txBody>
      </p:sp>
      <p:sp>
        <p:nvSpPr>
          <p:cNvPr id="4" name="object 2"/>
          <p:cNvSpPr txBox="1"/>
          <p:nvPr/>
        </p:nvSpPr>
        <p:spPr>
          <a:xfrm>
            <a:off x="981077" y="275605"/>
            <a:ext cx="9429654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lang="x-none" sz="3500" b="1" spc="-18" dirty="0" smtClean="0">
                <a:latin typeface="Calibri"/>
                <a:cs typeface="Calibri"/>
              </a:rPr>
              <a:t>NTA and SNA (System of National Accounts); </a:t>
            </a:r>
            <a:endParaRPr sz="35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189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93183" y="579113"/>
            <a:ext cx="10432048" cy="783472"/>
          </a:xfrm>
          <a:prstGeom prst="rect">
            <a:avLst/>
          </a:prstGeom>
        </p:spPr>
        <p:txBody>
          <a:bodyPr vert="horz" wrap="square" lIns="0" tIns="29583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48402"/>
            <a:r>
              <a:rPr lang="pt-BR" sz="3500" b="1" dirty="0"/>
              <a:t>G</a:t>
            </a:r>
            <a:r>
              <a:rPr sz="3500" b="1" dirty="0" err="1"/>
              <a:t>lobal</a:t>
            </a:r>
            <a:r>
              <a:rPr sz="3500" b="1" spc="9" dirty="0"/>
              <a:t> </a:t>
            </a:r>
            <a:r>
              <a:rPr sz="3500" b="1" spc="-18" dirty="0"/>
              <a:t>Ag</a:t>
            </a:r>
            <a:r>
              <a:rPr sz="3500" b="1" spc="-22" dirty="0"/>
              <a:t>e</a:t>
            </a:r>
            <a:r>
              <a:rPr sz="3500" b="1" spc="4" dirty="0"/>
              <a:t> </a:t>
            </a:r>
            <a:r>
              <a:rPr sz="3500" b="1" dirty="0"/>
              <a:t>Transition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27279" y="1900138"/>
            <a:ext cx="10193802" cy="2787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781" marR="1116165" indent="-302575">
              <a:buFont typeface="Arial"/>
              <a:buChar char="•"/>
              <a:tabLst>
                <a:tab pos="314342" algn="l"/>
              </a:tabLst>
            </a:pPr>
            <a:r>
              <a:rPr sz="2824" spc="-22" dirty="0">
                <a:latin typeface="Calibri"/>
                <a:cs typeface="Calibri"/>
              </a:rPr>
              <a:t>Nee</a:t>
            </a:r>
            <a:r>
              <a:rPr sz="2824" spc="-18" dirty="0">
                <a:latin typeface="Calibri"/>
                <a:cs typeface="Calibri"/>
              </a:rPr>
              <a:t>d</a:t>
            </a:r>
            <a:r>
              <a:rPr sz="2824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for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22" dirty="0">
                <a:latin typeface="Calibri"/>
                <a:cs typeface="Calibri"/>
              </a:rPr>
              <a:t>NT</a:t>
            </a:r>
            <a:r>
              <a:rPr sz="2824" spc="-18" dirty="0">
                <a:latin typeface="Calibri"/>
                <a:cs typeface="Calibri"/>
              </a:rPr>
              <a:t>A</a:t>
            </a:r>
            <a:r>
              <a:rPr sz="2824" spc="-4" dirty="0">
                <a:latin typeface="Calibri"/>
                <a:cs typeface="Calibri"/>
              </a:rPr>
              <a:t> i</a:t>
            </a:r>
            <a:r>
              <a:rPr sz="2824" dirty="0">
                <a:latin typeface="Calibri"/>
                <a:cs typeface="Calibri"/>
              </a:rPr>
              <a:t>s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great</a:t>
            </a:r>
            <a:r>
              <a:rPr sz="2824" dirty="0">
                <a:latin typeface="Calibri"/>
                <a:cs typeface="Calibri"/>
              </a:rPr>
              <a:t> </a:t>
            </a:r>
            <a:r>
              <a:rPr sz="2824" spc="-18" dirty="0">
                <a:latin typeface="Calibri"/>
                <a:cs typeface="Calibri"/>
              </a:rPr>
              <a:t>because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22" dirty="0">
                <a:latin typeface="Calibri"/>
                <a:cs typeface="Calibri"/>
              </a:rPr>
              <a:t>o</a:t>
            </a:r>
            <a:r>
              <a:rPr sz="2824" spc="-9" dirty="0">
                <a:latin typeface="Calibri"/>
                <a:cs typeface="Calibri"/>
              </a:rPr>
              <a:t>f</a:t>
            </a:r>
            <a:r>
              <a:rPr sz="2824" spc="-4" dirty="0">
                <a:latin typeface="Calibri"/>
                <a:cs typeface="Calibri"/>
              </a:rPr>
              <a:t> </a:t>
            </a:r>
            <a:r>
              <a:rPr sz="2824" spc="-9" dirty="0">
                <a:latin typeface="Calibri"/>
                <a:cs typeface="Calibri"/>
              </a:rPr>
              <a:t>rapid</a:t>
            </a:r>
            <a:r>
              <a:rPr sz="2824" spc="-4" dirty="0">
                <a:latin typeface="Calibri"/>
                <a:cs typeface="Calibri"/>
              </a:rPr>
              <a:t> </a:t>
            </a:r>
            <a:r>
              <a:rPr sz="2824" spc="-18" dirty="0">
                <a:latin typeface="Calibri"/>
                <a:cs typeface="Calibri"/>
              </a:rPr>
              <a:t>changes</a:t>
            </a:r>
            <a:r>
              <a:rPr sz="2824" dirty="0">
                <a:latin typeface="Calibri"/>
                <a:cs typeface="Calibri"/>
              </a:rPr>
              <a:t> in</a:t>
            </a:r>
            <a:r>
              <a:rPr sz="2824" spc="9" dirty="0">
                <a:latin typeface="Calibri"/>
                <a:cs typeface="Calibri"/>
              </a:rPr>
              <a:t> </a:t>
            </a:r>
            <a:r>
              <a:rPr sz="2824" dirty="0">
                <a:latin typeface="Calibri"/>
                <a:cs typeface="Calibri"/>
              </a:rPr>
              <a:t>population</a:t>
            </a:r>
            <a:r>
              <a:rPr sz="2824" spc="18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ag</a:t>
            </a:r>
            <a:r>
              <a:rPr sz="2824" spc="-18" dirty="0">
                <a:latin typeface="Calibri"/>
                <a:cs typeface="Calibri"/>
              </a:rPr>
              <a:t>e</a:t>
            </a:r>
            <a:r>
              <a:rPr sz="2824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structure.</a:t>
            </a:r>
            <a:endParaRPr sz="2824" dirty="0">
              <a:latin typeface="Calibri"/>
              <a:cs typeface="Calibri"/>
            </a:endParaRPr>
          </a:p>
          <a:p>
            <a:pPr marL="313781" marR="449380" indent="-302575">
              <a:spcBef>
                <a:spcPts val="666"/>
              </a:spcBef>
              <a:buFont typeface="Arial"/>
              <a:buChar char="•"/>
              <a:tabLst>
                <a:tab pos="314342" algn="l"/>
                <a:tab pos="3773782" algn="l"/>
              </a:tabLst>
            </a:pPr>
            <a:r>
              <a:rPr sz="2824" spc="-18" dirty="0">
                <a:latin typeface="Calibri"/>
                <a:cs typeface="Calibri"/>
              </a:rPr>
              <a:t>Low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18" dirty="0">
                <a:latin typeface="Calibri"/>
                <a:cs typeface="Calibri"/>
              </a:rPr>
              <a:t>income</a:t>
            </a:r>
            <a:r>
              <a:rPr sz="2824" spc="13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countries:</a:t>
            </a:r>
            <a:r>
              <a:rPr sz="2824" dirty="0">
                <a:latin typeface="Calibri"/>
                <a:cs typeface="Calibri"/>
              </a:rPr>
              <a:t>	</a:t>
            </a:r>
            <a:r>
              <a:rPr sz="2824" spc="-13" dirty="0">
                <a:latin typeface="Calibri"/>
                <a:cs typeface="Calibri"/>
              </a:rPr>
              <a:t>Share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22" dirty="0">
                <a:latin typeface="Calibri"/>
                <a:cs typeface="Calibri"/>
              </a:rPr>
              <a:t>o</a:t>
            </a:r>
            <a:r>
              <a:rPr sz="2824" spc="-9" dirty="0">
                <a:latin typeface="Calibri"/>
                <a:cs typeface="Calibri"/>
              </a:rPr>
              <a:t>f</a:t>
            </a:r>
            <a:r>
              <a:rPr sz="2824" spc="-4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children</a:t>
            </a:r>
            <a:r>
              <a:rPr sz="2824" dirty="0">
                <a:latin typeface="Calibri"/>
                <a:cs typeface="Calibri"/>
              </a:rPr>
              <a:t> in </a:t>
            </a:r>
            <a:r>
              <a:rPr sz="2824" spc="-13" dirty="0">
                <a:latin typeface="Calibri"/>
                <a:cs typeface="Calibri"/>
              </a:rPr>
              <a:t>decline</a:t>
            </a:r>
            <a:r>
              <a:rPr sz="2824" spc="13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an</a:t>
            </a:r>
            <a:r>
              <a:rPr sz="2824" spc="-18" dirty="0">
                <a:latin typeface="Calibri"/>
                <a:cs typeface="Calibri"/>
              </a:rPr>
              <a:t>d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share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dirty="0">
                <a:latin typeface="Calibri"/>
                <a:cs typeface="Calibri"/>
              </a:rPr>
              <a:t>in</a:t>
            </a:r>
            <a:r>
              <a:rPr sz="2824" spc="9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working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ages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i</a:t>
            </a:r>
            <a:r>
              <a:rPr sz="2824" dirty="0">
                <a:latin typeface="Calibri"/>
                <a:cs typeface="Calibri"/>
              </a:rPr>
              <a:t>s </a:t>
            </a:r>
            <a:r>
              <a:rPr sz="2824" spc="-13" dirty="0">
                <a:latin typeface="Calibri"/>
                <a:cs typeface="Calibri"/>
              </a:rPr>
              <a:t>rising</a:t>
            </a:r>
            <a:endParaRPr sz="2824" dirty="0">
              <a:latin typeface="Calibri"/>
              <a:cs typeface="Calibri"/>
            </a:endParaRPr>
          </a:p>
          <a:p>
            <a:pPr marL="313221" marR="4483" indent="-302015">
              <a:spcBef>
                <a:spcPts val="671"/>
              </a:spcBef>
              <a:buFont typeface="Arial"/>
              <a:buChar char="•"/>
              <a:tabLst>
                <a:tab pos="313781" algn="l"/>
                <a:tab pos="3842142" algn="l"/>
              </a:tabLst>
            </a:pPr>
            <a:r>
              <a:rPr sz="2824" spc="-9" dirty="0">
                <a:latin typeface="Calibri"/>
                <a:cs typeface="Calibri"/>
              </a:rPr>
              <a:t>Hig</a:t>
            </a:r>
            <a:r>
              <a:rPr sz="2824" spc="-18" dirty="0">
                <a:latin typeface="Calibri"/>
                <a:cs typeface="Calibri"/>
              </a:rPr>
              <a:t>h</a:t>
            </a:r>
            <a:r>
              <a:rPr sz="2824" spc="9" dirty="0">
                <a:latin typeface="Calibri"/>
                <a:cs typeface="Calibri"/>
              </a:rPr>
              <a:t> </a:t>
            </a:r>
            <a:r>
              <a:rPr sz="2824" spc="-18" dirty="0">
                <a:latin typeface="Calibri"/>
                <a:cs typeface="Calibri"/>
              </a:rPr>
              <a:t>income</a:t>
            </a:r>
            <a:r>
              <a:rPr sz="2824" spc="13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countries:</a:t>
            </a:r>
            <a:r>
              <a:rPr sz="2824" dirty="0">
                <a:latin typeface="Calibri"/>
                <a:cs typeface="Calibri"/>
              </a:rPr>
              <a:t>	</a:t>
            </a:r>
            <a:r>
              <a:rPr sz="2824" spc="-13" dirty="0">
                <a:latin typeface="Calibri"/>
                <a:cs typeface="Calibri"/>
              </a:rPr>
              <a:t>Share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dirty="0">
                <a:latin typeface="Calibri"/>
                <a:cs typeface="Calibri"/>
              </a:rPr>
              <a:t>in </a:t>
            </a:r>
            <a:r>
              <a:rPr sz="2824" spc="-13" dirty="0">
                <a:latin typeface="Calibri"/>
                <a:cs typeface="Calibri"/>
              </a:rPr>
              <a:t>working‐ages</a:t>
            </a:r>
            <a:r>
              <a:rPr sz="2824" spc="-9" dirty="0">
                <a:latin typeface="Calibri"/>
                <a:cs typeface="Calibri"/>
              </a:rPr>
              <a:t> </a:t>
            </a:r>
            <a:r>
              <a:rPr sz="2824" spc="-4" dirty="0">
                <a:latin typeface="Calibri"/>
                <a:cs typeface="Calibri"/>
              </a:rPr>
              <a:t>i</a:t>
            </a:r>
            <a:r>
              <a:rPr sz="2824" dirty="0">
                <a:latin typeface="Calibri"/>
                <a:cs typeface="Calibri"/>
              </a:rPr>
              <a:t>s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dirty="0">
                <a:latin typeface="Calibri"/>
                <a:cs typeface="Calibri"/>
              </a:rPr>
              <a:t>in</a:t>
            </a:r>
            <a:r>
              <a:rPr sz="2824" spc="9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decline</a:t>
            </a:r>
            <a:r>
              <a:rPr sz="2824" spc="13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an</a:t>
            </a:r>
            <a:r>
              <a:rPr sz="2824" spc="-18" dirty="0">
                <a:latin typeface="Calibri"/>
                <a:cs typeface="Calibri"/>
              </a:rPr>
              <a:t>d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share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22" dirty="0">
                <a:latin typeface="Calibri"/>
                <a:cs typeface="Calibri"/>
              </a:rPr>
              <a:t>o</a:t>
            </a:r>
            <a:r>
              <a:rPr sz="2824" spc="-9" dirty="0">
                <a:latin typeface="Calibri"/>
                <a:cs typeface="Calibri"/>
              </a:rPr>
              <a:t>f</a:t>
            </a:r>
            <a:r>
              <a:rPr sz="2824" spc="4" dirty="0">
                <a:latin typeface="Calibri"/>
                <a:cs typeface="Calibri"/>
              </a:rPr>
              <a:t> </a:t>
            </a:r>
            <a:r>
              <a:rPr sz="2824" spc="-13" dirty="0">
                <a:latin typeface="Calibri"/>
                <a:cs typeface="Calibri"/>
              </a:rPr>
              <a:t>elderly</a:t>
            </a:r>
            <a:r>
              <a:rPr sz="2824" spc="-9" dirty="0">
                <a:latin typeface="Calibri"/>
                <a:cs typeface="Calibri"/>
              </a:rPr>
              <a:t> </a:t>
            </a:r>
            <a:r>
              <a:rPr sz="2824" dirty="0">
                <a:latin typeface="Calibri"/>
                <a:cs typeface="Calibri"/>
              </a:rPr>
              <a:t>is </a:t>
            </a:r>
            <a:r>
              <a:rPr sz="2824" spc="-9" dirty="0">
                <a:latin typeface="Calibri"/>
                <a:cs typeface="Calibri"/>
              </a:rPr>
              <a:t>rising.</a:t>
            </a:r>
            <a:endParaRPr sz="2824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8497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TA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1222</Words>
  <Application>Microsoft Macintosh PowerPoint</Application>
  <PresentationFormat>Custom</PresentationFormat>
  <Paragraphs>238</Paragraphs>
  <Slides>35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NTATheme1</vt:lpstr>
      <vt:lpstr>Chart</vt:lpstr>
      <vt:lpstr>Worksheet</vt:lpstr>
      <vt:lpstr>NTA: basic concepts, policy implications and some results for LAC </vt:lpstr>
      <vt:lpstr>PowerPoint Presentation</vt:lpstr>
      <vt:lpstr>The Generational Economy  (NTA; Mason, A. 2010)</vt:lpstr>
      <vt:lpstr>PowerPoint Presentation</vt:lpstr>
      <vt:lpstr>PowerPoint Presentation</vt:lpstr>
      <vt:lpstr>PowerPoint Presentation</vt:lpstr>
      <vt:lpstr>Organización de las cuentas (Bixby, L.R)</vt:lpstr>
      <vt:lpstr>PowerPoint Presentation</vt:lpstr>
      <vt:lpstr>Global Age Transition</vt:lpstr>
      <vt:lpstr>Emergence of Aged Economies (Miller T.)</vt:lpstr>
      <vt:lpstr>PowerPoint Presentation</vt:lpstr>
      <vt:lpstr>Value of National Transfer Accounts  (www.ntaccounts.org, Lee and Mason)</vt:lpstr>
      <vt:lpstr>PowerPoint Presentation</vt:lpstr>
      <vt:lpstr>Age Reallocations in Japan, 2004 Annual aggregate flows </vt:lpstr>
      <vt:lpstr>Shares of consumption not covered by labor income: Family Transfers, Public Transfers and Asset income (part not saved) sum to 1.0</vt:lpstr>
      <vt:lpstr>Two Demographic Dividends</vt:lpstr>
      <vt:lpstr>Support ratio and first dividend, major regions of the world, 1950-2100</vt:lpstr>
      <vt:lpstr>PowerPoint Presentation</vt:lpstr>
      <vt:lpstr>Average number of daily hours in housework and unpaid care by age, sex and income decile. Brasil, 2013 </vt:lpstr>
      <vt:lpstr>PowerPoint Presentation</vt:lpstr>
      <vt:lpstr>PowerPoint Presentation</vt:lpstr>
      <vt:lpstr>   1st Act:  The Opportunities (1970-2030)  &gt; labor force first dividend: increasing ratio of producers per consumers + gender bonus + education bonus &gt; fiscal support ratios  Most of them are temporary! Almost over in LAC!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2nd Act:  The Challenges (2030 - )  &lt; labor force  gender bonus (?)   education bonus (?) &lt; fiscal support ratios  The first dividend will be over. The second dividend (larger Y/L) is uncertain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Achieve faster productivity growth:   - better quality of education   - technology absorption   - more efficient allocation of resources (economic sectors)  Mitigate labor force reduction:   - better quality of education   - larger investment in health at younger/adult ages   - promote international migration to the region   - redefine age at retirement   - promote gender equity   - reduce inequalities  or population aging will be a big challenge in LAC very soon! </vt:lpstr>
      <vt:lpstr>El doble desafío (Miller, T)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Envelhecimento Populacional, Transferências Intergeracionais e Contas Nacionais</dc:title>
  <dc:creator>Cassio Turra</dc:creator>
  <cp:lastModifiedBy>simone wajnman</cp:lastModifiedBy>
  <cp:revision>19</cp:revision>
  <dcterms:created xsi:type="dcterms:W3CDTF">2018-09-16T20:35:48Z</dcterms:created>
  <dcterms:modified xsi:type="dcterms:W3CDTF">2018-09-18T13:24:48Z</dcterms:modified>
</cp:coreProperties>
</file>